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 id="2147483733" r:id="rId7"/>
    <p:sldMasterId id="2147483745" r:id="rId8"/>
  </p:sldMasterIdLst>
  <p:notesMasterIdLst>
    <p:notesMasterId r:id="rId38"/>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12CFA-7CC3-4AD5-86C7-4AD9A4980E83}" type="datetimeFigureOut">
              <a:rPr lang="en-SG" smtClean="0"/>
              <a:t>31/10/2016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9EC26-3331-44BA-872A-DC6D423936F4}" type="slidenum">
              <a:rPr lang="en-SG" smtClean="0"/>
              <a:t>‹#›</a:t>
            </a:fld>
            <a:endParaRPr lang="en-SG"/>
          </a:p>
        </p:txBody>
      </p:sp>
    </p:spTree>
    <p:extLst>
      <p:ext uri="{BB962C8B-B14F-4D97-AF65-F5344CB8AC3E}">
        <p14:creationId xmlns:p14="http://schemas.microsoft.com/office/powerpoint/2010/main" val="416656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p:spPr>
        <p:txBody>
          <a:bodyPr/>
          <a:lstStyle/>
          <a:p>
            <a:fld id="{9202F2B5-818A-4FDF-A7BE-15E3140344AA}" type="slidenum">
              <a:rPr lang="en-US">
                <a:solidFill>
                  <a:srgbClr val="000000"/>
                </a:solidFill>
              </a:rPr>
              <a:pPr/>
              <a:t>20</a:t>
            </a:fld>
            <a:endParaRPr lang="en-US">
              <a:solidFill>
                <a:srgbClr val="000000"/>
              </a:solidFill>
            </a:endParaRPr>
          </a:p>
        </p:txBody>
      </p:sp>
      <p:sp>
        <p:nvSpPr>
          <p:cNvPr id="460803" name="Slide Image Placeholder 1"/>
          <p:cNvSpPr>
            <a:spLocks noGrp="1" noRot="1" noChangeAspect="1" noTextEdit="1"/>
          </p:cNvSpPr>
          <p:nvPr>
            <p:ph type="sldImg"/>
          </p:nvPr>
        </p:nvSpPr>
        <p:spPr>
          <a:xfrm>
            <a:off x="406400" y="696913"/>
            <a:ext cx="6197600" cy="3486150"/>
          </a:xfrm>
          <a:ln/>
        </p:spPr>
      </p:sp>
      <p:sp>
        <p:nvSpPr>
          <p:cNvPr id="460804" name="Notes Placeholder 2"/>
          <p:cNvSpPr>
            <a:spLocks noGrp="1"/>
          </p:cNvSpPr>
          <p:nvPr>
            <p:ph type="body" idx="1"/>
          </p:nvPr>
        </p:nvSpPr>
        <p:spPr>
          <a:xfrm>
            <a:off x="701675" y="4418013"/>
            <a:ext cx="5607050" cy="4181475"/>
          </a:xfrm>
          <a:noFill/>
          <a:ln/>
        </p:spPr>
        <p:txBody>
          <a:bodyPr lIns="91440" tIns="45720" rIns="91440" bIns="45720"/>
          <a:lstStyle/>
          <a:p>
            <a:pPr eaLnBrk="1" hangingPunct="1"/>
            <a:endParaRPr lang="es-ES_tradnl"/>
          </a:p>
        </p:txBody>
      </p:sp>
      <p:sp>
        <p:nvSpPr>
          <p:cNvPr id="46080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fontAlgn="base">
              <a:spcBef>
                <a:spcPct val="0"/>
              </a:spcBef>
              <a:spcAft>
                <a:spcPct val="0"/>
              </a:spcAft>
            </a:pPr>
            <a:fld id="{EE2B93C7-F0D5-41E4-A8C6-5662BD4E93E6}" type="slidenum">
              <a:rPr lang="en-US" sz="1200">
                <a:solidFill>
                  <a:srgbClr val="000000"/>
                </a:solidFill>
                <a:latin typeface="Arial" pitchFamily="34" charset="0"/>
                <a:ea typeface="ＭＳ Ｐゴシック" pitchFamily="34" charset="-128"/>
              </a:rPr>
              <a:pPr algn="r" fontAlgn="base">
                <a:spcBef>
                  <a:spcPct val="0"/>
                </a:spcBef>
                <a:spcAft>
                  <a:spcPct val="0"/>
                </a:spcAft>
              </a:pPr>
              <a:t>20</a:t>
            </a:fld>
            <a:endParaRPr lang="en-US" sz="120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23994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p:spPr>
        <p:txBody>
          <a:bodyPr/>
          <a:lstStyle/>
          <a:p>
            <a:fld id="{A302B510-1F07-481B-BFE6-1A869CD04C7B}" type="slidenum">
              <a:rPr lang="en-US">
                <a:solidFill>
                  <a:srgbClr val="000000"/>
                </a:solidFill>
              </a:rPr>
              <a:pPr/>
              <a:t>21</a:t>
            </a:fld>
            <a:endParaRPr lang="en-US">
              <a:solidFill>
                <a:srgbClr val="000000"/>
              </a:solidFill>
            </a:endParaRPr>
          </a:p>
        </p:txBody>
      </p:sp>
      <p:sp>
        <p:nvSpPr>
          <p:cNvPr id="462851" name="Slide Image Placeholder 1"/>
          <p:cNvSpPr>
            <a:spLocks noGrp="1" noRot="1" noChangeAspect="1" noTextEdit="1"/>
          </p:cNvSpPr>
          <p:nvPr>
            <p:ph type="sldImg"/>
          </p:nvPr>
        </p:nvSpPr>
        <p:spPr>
          <a:xfrm>
            <a:off x="406400" y="696913"/>
            <a:ext cx="6197600" cy="3486150"/>
          </a:xfrm>
          <a:ln/>
        </p:spPr>
      </p:sp>
      <p:sp>
        <p:nvSpPr>
          <p:cNvPr id="462852" name="Notes Placeholder 2"/>
          <p:cNvSpPr>
            <a:spLocks noGrp="1"/>
          </p:cNvSpPr>
          <p:nvPr>
            <p:ph type="body" idx="1"/>
          </p:nvPr>
        </p:nvSpPr>
        <p:spPr>
          <a:xfrm>
            <a:off x="701675" y="4418013"/>
            <a:ext cx="5607050" cy="4181475"/>
          </a:xfrm>
          <a:noFill/>
          <a:ln/>
        </p:spPr>
        <p:txBody>
          <a:bodyPr lIns="91440" tIns="45720" rIns="91440" bIns="45720"/>
          <a:lstStyle/>
          <a:p>
            <a:pPr eaLnBrk="1" hangingPunct="1"/>
            <a:endParaRPr lang="es-ES_tradnl"/>
          </a:p>
        </p:txBody>
      </p:sp>
      <p:sp>
        <p:nvSpPr>
          <p:cNvPr id="46285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anchor="b"/>
          <a:lstStyle/>
          <a:p>
            <a:pPr algn="r" fontAlgn="base">
              <a:spcBef>
                <a:spcPct val="0"/>
              </a:spcBef>
              <a:spcAft>
                <a:spcPct val="0"/>
              </a:spcAft>
            </a:pPr>
            <a:fld id="{CA07778C-DF4F-4BCB-A50A-4A76719CC0A7}" type="slidenum">
              <a:rPr lang="en-US" sz="1200">
                <a:solidFill>
                  <a:srgbClr val="000000"/>
                </a:solidFill>
                <a:latin typeface="Arial" pitchFamily="34" charset="0"/>
                <a:ea typeface="ＭＳ Ｐゴシック" pitchFamily="34" charset="-128"/>
              </a:rPr>
              <a:pPr algn="r" fontAlgn="base">
                <a:spcBef>
                  <a:spcPct val="0"/>
                </a:spcBef>
                <a:spcAft>
                  <a:spcPct val="0"/>
                </a:spcAft>
              </a:pPr>
              <a:t>21</a:t>
            </a:fld>
            <a:endParaRPr lang="en-US" sz="120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69380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zh-TW"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2BE06F-6301-442D-83EE-5AA2D3445C9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25133954"/>
      </p:ext>
    </p:extLst>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790461-433B-42EA-AB25-E10541ACB90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23457561"/>
      </p:ext>
    </p:extLst>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7D70E1-D6D6-409E-9ED9-97622D5D405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51513398"/>
      </p:ext>
    </p:extLst>
  </p:cSld>
  <p:clrMapOvr>
    <a:masterClrMapping/>
  </p:clrMapOvr>
  <p:transition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ltLang="zh-TW">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5BA7D014-A4CF-43DF-A804-2FE824CDBA9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489375022"/>
      </p:ext>
    </p:extLst>
  </p:cSld>
  <p:clrMapOvr>
    <a:masterClrMapping/>
  </p:clrMapOvr>
  <p:transition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346106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55045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3724589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22A35">
                  <a:tint val="75000"/>
                </a:srgbClr>
              </a:solidFill>
            </a:endParaRPr>
          </a:p>
        </p:txBody>
      </p:sp>
      <p:sp>
        <p:nvSpPr>
          <p:cNvPr id="7" name="Slide Number Placeholder 6"/>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177792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8" name="Footer Placeholder 7"/>
          <p:cNvSpPr>
            <a:spLocks noGrp="1"/>
          </p:cNvSpPr>
          <p:nvPr>
            <p:ph type="ftr" sz="quarter" idx="11"/>
          </p:nvPr>
        </p:nvSpPr>
        <p:spPr/>
        <p:txBody>
          <a:bodyPr/>
          <a:lstStyle/>
          <a:p>
            <a:endParaRPr lang="en-US" dirty="0">
              <a:solidFill>
                <a:srgbClr val="222A35">
                  <a:tint val="75000"/>
                </a:srgbClr>
              </a:solidFill>
            </a:endParaRPr>
          </a:p>
        </p:txBody>
      </p:sp>
      <p:sp>
        <p:nvSpPr>
          <p:cNvPr id="9" name="Slide Number Placeholder 8"/>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84912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22A35">
                  <a:tint val="75000"/>
                </a:srgbClr>
              </a:solidFill>
            </a:endParaRPr>
          </a:p>
        </p:txBody>
      </p:sp>
      <p:sp>
        <p:nvSpPr>
          <p:cNvPr id="5" name="Slide Number Placeholder 4"/>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41141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22A35">
                  <a:tint val="75000"/>
                </a:srgbClr>
              </a:solidFill>
            </a:endParaRPr>
          </a:p>
        </p:txBody>
      </p:sp>
      <p:sp>
        <p:nvSpPr>
          <p:cNvPr id="4" name="Slide Number Placeholder 3"/>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350654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F8030-3A14-4918-9E52-7F4B2712EA5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30257370"/>
      </p:ext>
    </p:extLst>
  </p:cSld>
  <p:clrMapOvr>
    <a:masterClrMapping/>
  </p:clrMapOvr>
  <p:transition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22A35">
                  <a:tint val="75000"/>
                </a:srgbClr>
              </a:solidFill>
            </a:endParaRPr>
          </a:p>
        </p:txBody>
      </p:sp>
      <p:sp>
        <p:nvSpPr>
          <p:cNvPr id="7" name="Slide Number Placeholder 6"/>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67557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22A35">
                  <a:tint val="75000"/>
                </a:srgbClr>
              </a:solidFill>
            </a:endParaRPr>
          </a:p>
        </p:txBody>
      </p:sp>
      <p:sp>
        <p:nvSpPr>
          <p:cNvPr id="7" name="Slide Number Placeholder 6"/>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1741682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35364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78485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246705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3907838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03166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22A35">
                  <a:tint val="75000"/>
                </a:srgbClr>
              </a:solidFill>
            </a:endParaRPr>
          </a:p>
        </p:txBody>
      </p:sp>
      <p:sp>
        <p:nvSpPr>
          <p:cNvPr id="7" name="Slide Number Placeholder 6"/>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222369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8" name="Footer Placeholder 7"/>
          <p:cNvSpPr>
            <a:spLocks noGrp="1"/>
          </p:cNvSpPr>
          <p:nvPr>
            <p:ph type="ftr" sz="quarter" idx="11"/>
          </p:nvPr>
        </p:nvSpPr>
        <p:spPr/>
        <p:txBody>
          <a:bodyPr/>
          <a:lstStyle/>
          <a:p>
            <a:endParaRPr lang="en-US" dirty="0">
              <a:solidFill>
                <a:srgbClr val="222A35">
                  <a:tint val="75000"/>
                </a:srgbClr>
              </a:solidFill>
            </a:endParaRPr>
          </a:p>
        </p:txBody>
      </p:sp>
      <p:sp>
        <p:nvSpPr>
          <p:cNvPr id="9" name="Slide Number Placeholder 8"/>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1450714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4" name="Footer Placeholder 3"/>
          <p:cNvSpPr>
            <a:spLocks noGrp="1"/>
          </p:cNvSpPr>
          <p:nvPr>
            <p:ph type="ftr" sz="quarter" idx="11"/>
          </p:nvPr>
        </p:nvSpPr>
        <p:spPr/>
        <p:txBody>
          <a:bodyPr/>
          <a:lstStyle/>
          <a:p>
            <a:endParaRPr lang="en-US" dirty="0">
              <a:solidFill>
                <a:srgbClr val="222A35">
                  <a:tint val="75000"/>
                </a:srgbClr>
              </a:solidFill>
            </a:endParaRPr>
          </a:p>
        </p:txBody>
      </p:sp>
      <p:sp>
        <p:nvSpPr>
          <p:cNvPr id="5" name="Slide Number Placeholder 4"/>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412403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ltLang="zh-TW"/>
              <a:t>Click to edit Master title style</a:t>
            </a:r>
            <a:endParaRPr lang="zh-TW" alt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TW"/>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9D57C5-8553-470A-B894-684D74118CB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434317758"/>
      </p:ext>
    </p:extLst>
  </p:cSld>
  <p:clrMapOvr>
    <a:masterClrMapping/>
  </p:clrMapOvr>
  <p:transition advTm="500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3" name="Footer Placeholder 2"/>
          <p:cNvSpPr>
            <a:spLocks noGrp="1"/>
          </p:cNvSpPr>
          <p:nvPr>
            <p:ph type="ftr" sz="quarter" idx="11"/>
          </p:nvPr>
        </p:nvSpPr>
        <p:spPr/>
        <p:txBody>
          <a:bodyPr/>
          <a:lstStyle/>
          <a:p>
            <a:endParaRPr lang="en-US" dirty="0">
              <a:solidFill>
                <a:srgbClr val="222A35">
                  <a:tint val="75000"/>
                </a:srgbClr>
              </a:solidFill>
            </a:endParaRPr>
          </a:p>
        </p:txBody>
      </p:sp>
      <p:sp>
        <p:nvSpPr>
          <p:cNvPr id="4" name="Slide Number Placeholder 3"/>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3795343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22A35">
                  <a:tint val="75000"/>
                </a:srgbClr>
              </a:solidFill>
            </a:endParaRPr>
          </a:p>
        </p:txBody>
      </p:sp>
      <p:sp>
        <p:nvSpPr>
          <p:cNvPr id="7" name="Slide Number Placeholder 6"/>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4115522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6" name="Footer Placeholder 5"/>
          <p:cNvSpPr>
            <a:spLocks noGrp="1"/>
          </p:cNvSpPr>
          <p:nvPr>
            <p:ph type="ftr" sz="quarter" idx="11"/>
          </p:nvPr>
        </p:nvSpPr>
        <p:spPr/>
        <p:txBody>
          <a:bodyPr/>
          <a:lstStyle/>
          <a:p>
            <a:endParaRPr lang="en-US" dirty="0">
              <a:solidFill>
                <a:srgbClr val="222A35">
                  <a:tint val="75000"/>
                </a:srgbClr>
              </a:solidFill>
            </a:endParaRPr>
          </a:p>
        </p:txBody>
      </p:sp>
      <p:sp>
        <p:nvSpPr>
          <p:cNvPr id="7" name="Slide Number Placeholder 6"/>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4283015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30826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22A35">
                  <a:tint val="75000"/>
                </a:srgbClr>
              </a:solidFill>
            </a:endParaRPr>
          </a:p>
        </p:txBody>
      </p:sp>
      <p:sp>
        <p:nvSpPr>
          <p:cNvPr id="6" name="Slide Number Placeholder 5"/>
          <p:cNvSpPr>
            <a:spLocks noGrp="1"/>
          </p:cNvSpPr>
          <p:nvPr>
            <p:ph type="sldNum" sz="quarter" idx="12"/>
          </p:nvPr>
        </p:nvSpPr>
        <p:spPr/>
        <p:txBody>
          <a:body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1250061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050818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050340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064106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21478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4615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914400" y="1981200"/>
            <a:ext cx="5080000" cy="41148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6197600" y="1981200"/>
            <a:ext cx="5080000" cy="41148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FF0824-7459-4C17-BA5B-DC5E09CFDFC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11194632"/>
      </p:ext>
    </p:extLst>
  </p:cSld>
  <p:clrMapOvr>
    <a:masterClrMapping/>
  </p:clrMapOvr>
  <p:transition advTm="500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146878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609518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34500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894537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800857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031692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493119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263442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TW"/>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488222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80719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zh-TW"/>
              <a:t>Click to edit Master title style</a:t>
            </a:r>
            <a:endParaRPr lang="zh-TW" alt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7AF73C-0303-4AD7-9D1D-39A3AEF00E8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82851317"/>
      </p:ext>
    </p:extLst>
  </p:cSld>
  <p:clrMapOvr>
    <a:masterClrMapping/>
  </p:clrMapOvr>
  <p:transition advTm="500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TW"/>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076148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Date Placeholder 2"/>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806862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973789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533635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856013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33016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TW"/>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332014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61305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577770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94688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Date Placeholder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32447A5-52AC-402A-A74C-62DC4060FFC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223408856"/>
      </p:ext>
    </p:extLst>
  </p:cSld>
  <p:clrMapOvr>
    <a:masterClrMapping/>
  </p:clrMapOvr>
  <p:transition advTm="5000"/>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283823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037187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968839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549457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244252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220930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1137831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697121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9649942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93836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48C531-B593-4B8D-8C8F-CC213242445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089866190"/>
      </p:ext>
    </p:extLst>
  </p:cSld>
  <p:clrMapOvr>
    <a:masterClrMapping/>
  </p:clrMapOvr>
  <p:transition advTm="5000"/>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TW"/>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60527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5704281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TW"/>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Date Placeholder 6"/>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59470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Date Placeholder 2"/>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086960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24287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6500239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747579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713437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TW"/>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10"/>
          </p:nvPr>
        </p:nvSpPr>
        <p:spPr/>
        <p:txBody>
          <a:bodyPr/>
          <a:lstStyle/>
          <a:p>
            <a:fld id="{D492EB78-1448-4587-8B76-E8A5EBE7343C}" type="datetimeFigureOut">
              <a:rPr lang="en-US" smtClean="0">
                <a:solidFill>
                  <a:srgbClr val="FFFFFF">
                    <a:tint val="75000"/>
                  </a:srgbClr>
                </a:solidFill>
              </a:rPr>
              <a:pPr/>
              <a:t>10/31/2016</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CCDAA641-46FF-4C52-8D7C-176CE97368D6}"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6618571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zh-TW"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2BE06F-6301-442D-83EE-5AA2D3445C9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781601500"/>
      </p:ext>
    </p:extLst>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zh-TW"/>
              <a:t>Click to edit Master title style</a:t>
            </a:r>
            <a:endParaRPr lang="zh-TW" alt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57946C-B212-46FD-AD4D-4ADCC045B39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61065006"/>
      </p:ext>
    </p:extLst>
  </p:cSld>
  <p:clrMapOvr>
    <a:masterClrMapping/>
  </p:clrMapOvr>
  <p:transition advTm="5000"/>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F8030-3A14-4918-9E52-7F4B2712EA5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809622210"/>
      </p:ext>
    </p:extLst>
  </p:cSld>
  <p:clrMapOvr>
    <a:masterClrMapping/>
  </p:clrMapOvr>
  <p:transition advTm="500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ltLang="zh-TW"/>
              <a:t>Click to edit Master title style</a:t>
            </a:r>
            <a:endParaRPr lang="zh-TW" alt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TW"/>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9D57C5-8553-470A-B894-684D74118CB3}"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37185149"/>
      </p:ext>
    </p:extLst>
  </p:cSld>
  <p:clrMapOvr>
    <a:masterClrMapping/>
  </p:clrMapOvr>
  <p:transition advTm="5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914400" y="1981200"/>
            <a:ext cx="5080000" cy="41148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6197600" y="1981200"/>
            <a:ext cx="5080000" cy="41148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FF0824-7459-4C17-BA5B-DC5E09CFDFC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975000320"/>
      </p:ext>
    </p:extLst>
  </p:cSld>
  <p:clrMapOvr>
    <a:masterClrMapping/>
  </p:clrMapOvr>
  <p:transition advTm="500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zh-TW"/>
              <a:t>Click to edit Master title style</a:t>
            </a:r>
            <a:endParaRPr lang="zh-TW" alt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7AF73C-0303-4AD7-9D1D-39A3AEF00E8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591434072"/>
      </p:ext>
    </p:extLst>
  </p:cSld>
  <p:clrMapOvr>
    <a:masterClrMapping/>
  </p:clrMapOvr>
  <p:transition advTm="500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Date Placeholder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32447A5-52AC-402A-A74C-62DC4060FFC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91377219"/>
      </p:ext>
    </p:extLst>
  </p:cSld>
  <p:clrMapOvr>
    <a:masterClrMapping/>
  </p:clrMapOvr>
  <p:transition advTm="500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48C531-B593-4B8D-8C8F-CC213242445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662643562"/>
      </p:ext>
    </p:extLst>
  </p:cSld>
  <p:clrMapOvr>
    <a:masterClrMapping/>
  </p:clrMapOvr>
  <p:transition advTm="5000"/>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zh-TW"/>
              <a:t>Click to edit Master title style</a:t>
            </a:r>
            <a:endParaRPr lang="zh-TW" alt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57946C-B212-46FD-AD4D-4ADCC045B39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908400331"/>
      </p:ext>
    </p:extLst>
  </p:cSld>
  <p:clrMapOvr>
    <a:masterClrMapping/>
  </p:clrMapOvr>
  <p:transition advTm="500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zh-TW"/>
              <a:t>Click to edit Master title style</a:t>
            </a:r>
            <a:endParaRPr lang="zh-TW" alt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28E54E-2ABD-4364-BF7B-71D21F43D17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62006649"/>
      </p:ext>
    </p:extLst>
  </p:cSld>
  <p:clrMapOvr>
    <a:masterClrMapping/>
  </p:clrMapOvr>
  <p:transition advTm="5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790461-433B-42EA-AB25-E10541ACB90E}"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02562716"/>
      </p:ext>
    </p:extLst>
  </p:cSld>
  <p:clrMapOvr>
    <a:masterClrMapping/>
  </p:clrMapOvr>
  <p:transition advTm="500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7D70E1-D6D6-409E-9ED9-97622D5D405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579837399"/>
      </p:ext>
    </p:extLst>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zh-TW"/>
              <a:t>Click to edit Master title style</a:t>
            </a:r>
            <a:endParaRPr lang="zh-TW" alt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28E54E-2ABD-4364-BF7B-71D21F43D17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035654488"/>
      </p:ext>
    </p:extLst>
  </p:cSld>
  <p:clrMapOvr>
    <a:masterClrMapping/>
  </p:clrMapOvr>
  <p:transition advTm="5000"/>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ltLang="zh-TW">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5BA7D014-A4CF-43DF-A804-2FE824CDBA9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670591932"/>
      </p:ext>
    </p:extLst>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35949E3-E910-4384-88F0-C250D4910D3C}" type="slidenum">
              <a:rPr kumimoji="1" lang="en-US" altLang="zh-TW" smtClean="0">
                <a:solidFill>
                  <a:srgbClr val="000000"/>
                </a:solidFill>
              </a:rPr>
              <a:pPr fontAlgn="base">
                <a:spcBef>
                  <a:spcPct val="0"/>
                </a:spcBef>
                <a:spcAft>
                  <a:spcPct val="0"/>
                </a:spcAft>
              </a:pPr>
              <a:t>‹#›</a:t>
            </a:fld>
            <a:endParaRPr kumimoji="1" lang="en-US" altLang="zh-TW">
              <a:solidFill>
                <a:srgbClr val="000000"/>
              </a:solidFill>
            </a:endParaRPr>
          </a:p>
        </p:txBody>
      </p:sp>
    </p:spTree>
    <p:extLst>
      <p:ext uri="{BB962C8B-B14F-4D97-AF65-F5344CB8AC3E}">
        <p14:creationId xmlns:p14="http://schemas.microsoft.com/office/powerpoint/2010/main" val="87766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Tm="5000"/>
  <p:txStyles>
    <p:titleStyle>
      <a:lvl1pPr algn="ctr" rtl="0" fontAlgn="base">
        <a:spcBef>
          <a:spcPct val="0"/>
        </a:spcBef>
        <a:spcAft>
          <a:spcPct val="0"/>
        </a:spcAft>
        <a:defRPr kumimoji="1" sz="4400" kern="12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2pPr>
      <a:lvl3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3pPr>
      <a:lvl4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4pPr>
      <a:lvl5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5pPr>
      <a:lvl6pPr marL="4572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6pPr>
      <a:lvl7pPr marL="9144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7pPr>
      <a:lvl8pPr marL="13716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8pPr>
      <a:lvl9pPr marL="18288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222A3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9274310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29CE22-0441-4261-AEE6-71AFBE6546A4}" type="datetimeFigureOut">
              <a:rPr lang="en-US" smtClean="0">
                <a:solidFill>
                  <a:srgbClr val="222A35">
                    <a:tint val="75000"/>
                  </a:srgbClr>
                </a:solidFill>
              </a:rPr>
              <a:pPr/>
              <a:t>10/31/2016</a:t>
            </a:fld>
            <a:endParaRPr lang="en-US" dirty="0">
              <a:solidFill>
                <a:srgbClr val="222A3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srgbClr val="222A3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B29FD7-8CB2-43C1-B7D7-5A236D7C92BD}" type="slidenum">
              <a:rPr lang="en-US" smtClean="0">
                <a:solidFill>
                  <a:srgbClr val="222A35">
                    <a:tint val="75000"/>
                  </a:srgbClr>
                </a:solidFill>
              </a:rPr>
              <a:pPr/>
              <a:t>‹#›</a:t>
            </a:fld>
            <a:endParaRPr lang="en-US" dirty="0">
              <a:solidFill>
                <a:srgbClr val="222A35">
                  <a:tint val="75000"/>
                </a:srgbClr>
              </a:solidFill>
            </a:endParaRPr>
          </a:p>
        </p:txBody>
      </p:sp>
    </p:spTree>
    <p:extLst>
      <p:ext uri="{BB962C8B-B14F-4D97-AF65-F5344CB8AC3E}">
        <p14:creationId xmlns:p14="http://schemas.microsoft.com/office/powerpoint/2010/main" val="2274299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u="sng" dirty="0">
              <a:solidFill>
                <a:prstClr val="black">
                  <a:tint val="75000"/>
                </a:prstClr>
              </a:solidFill>
              <a:latin typeface="Arial"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u="sng"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6B70634-2174-412D-8A5B-1479AD43B505}" type="slidenum">
              <a:rPr lang="en-US" u="sng" smtClean="0">
                <a:solidFill>
                  <a:prstClr val="black">
                    <a:tint val="75000"/>
                  </a:prstClr>
                </a:solidFill>
                <a:latin typeface="Arial" charset="0"/>
              </a:rPr>
              <a:pPr fontAlgn="base">
                <a:spcBef>
                  <a:spcPct val="0"/>
                </a:spcBef>
                <a:spcAft>
                  <a:spcPct val="0"/>
                </a:spcAft>
                <a:defRPr/>
              </a:pPr>
              <a:t>‹#›</a:t>
            </a:fld>
            <a:endParaRPr lang="en-US" u="sng" dirty="0">
              <a:solidFill>
                <a:prstClr val="black">
                  <a:tint val="75000"/>
                </a:prstClr>
              </a:solidFill>
              <a:latin typeface="Arial" charset="0"/>
            </a:endParaRPr>
          </a:p>
        </p:txBody>
      </p:sp>
    </p:spTree>
    <p:extLst>
      <p:ext uri="{BB962C8B-B14F-4D97-AF65-F5344CB8AC3E}">
        <p14:creationId xmlns:p14="http://schemas.microsoft.com/office/powerpoint/2010/main" val="11678666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kumimoji="1" lang="en-US" altLang="zh-TW">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kumimoji="1" lang="en-US" altLang="zh-TW">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35949E3-E910-4384-88F0-C250D4910D3C}" type="slidenum">
              <a:rPr kumimoji="1" lang="en-US" altLang="zh-TW" smtClean="0">
                <a:solidFill>
                  <a:srgbClr val="000000"/>
                </a:solidFill>
              </a:rPr>
              <a:pPr fontAlgn="base">
                <a:spcBef>
                  <a:spcPct val="0"/>
                </a:spcBef>
                <a:spcAft>
                  <a:spcPct val="0"/>
                </a:spcAft>
              </a:pPr>
              <a:t>‹#›</a:t>
            </a:fld>
            <a:endParaRPr kumimoji="1" lang="en-US" altLang="zh-TW">
              <a:solidFill>
                <a:srgbClr val="000000"/>
              </a:solidFill>
            </a:endParaRPr>
          </a:p>
        </p:txBody>
      </p:sp>
    </p:spTree>
    <p:extLst>
      <p:ext uri="{BB962C8B-B14F-4D97-AF65-F5344CB8AC3E}">
        <p14:creationId xmlns:p14="http://schemas.microsoft.com/office/powerpoint/2010/main" val="2099512267"/>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u="sng" dirty="0">
              <a:solidFill>
                <a:prstClr val="black">
                  <a:tint val="75000"/>
                </a:prstClr>
              </a:solidFill>
              <a:latin typeface="Arial"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u="sng"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6B70634-2174-412D-8A5B-1479AD43B505}" type="slidenum">
              <a:rPr lang="en-US" u="sng" smtClean="0">
                <a:solidFill>
                  <a:prstClr val="black">
                    <a:tint val="75000"/>
                  </a:prstClr>
                </a:solidFill>
                <a:latin typeface="Arial" charset="0"/>
              </a:rPr>
              <a:pPr fontAlgn="base">
                <a:spcBef>
                  <a:spcPct val="0"/>
                </a:spcBef>
                <a:spcAft>
                  <a:spcPct val="0"/>
                </a:spcAft>
                <a:defRPr/>
              </a:pPr>
              <a:t>‹#›</a:t>
            </a:fld>
            <a:endParaRPr lang="en-US" u="sng" dirty="0">
              <a:solidFill>
                <a:prstClr val="black">
                  <a:tint val="75000"/>
                </a:prstClr>
              </a:solidFill>
              <a:latin typeface="Arial" charset="0"/>
            </a:endParaRPr>
          </a:p>
        </p:txBody>
      </p:sp>
    </p:spTree>
    <p:extLst>
      <p:ext uri="{BB962C8B-B14F-4D97-AF65-F5344CB8AC3E}">
        <p14:creationId xmlns:p14="http://schemas.microsoft.com/office/powerpoint/2010/main" val="8056686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kumimoji="1" lang="en-US" altLang="zh-TW">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kumimoji="1" lang="en-US" altLang="zh-TW">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35949E3-E910-4384-88F0-C250D4910D3C}" type="slidenum">
              <a:rPr kumimoji="1" lang="en-US" altLang="zh-TW" smtClean="0">
                <a:solidFill>
                  <a:srgbClr val="000000"/>
                </a:solidFill>
              </a:rPr>
              <a:pPr fontAlgn="base">
                <a:spcBef>
                  <a:spcPct val="0"/>
                </a:spcBef>
                <a:spcAft>
                  <a:spcPct val="0"/>
                </a:spcAft>
              </a:pPr>
              <a:t>‹#›</a:t>
            </a:fld>
            <a:endParaRPr kumimoji="1" lang="en-US" altLang="zh-TW">
              <a:solidFill>
                <a:srgbClr val="000000"/>
              </a:solidFill>
            </a:endParaRPr>
          </a:p>
        </p:txBody>
      </p:sp>
    </p:spTree>
    <p:extLst>
      <p:ext uri="{BB962C8B-B14F-4D97-AF65-F5344CB8AC3E}">
        <p14:creationId xmlns:p14="http://schemas.microsoft.com/office/powerpoint/2010/main" val="3584954226"/>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35949E3-E910-4384-88F0-C250D4910D3C}" type="slidenum">
              <a:rPr kumimoji="1" lang="en-US" altLang="zh-TW" smtClean="0">
                <a:solidFill>
                  <a:srgbClr val="000000"/>
                </a:solidFill>
              </a:rPr>
              <a:pPr fontAlgn="base">
                <a:spcBef>
                  <a:spcPct val="0"/>
                </a:spcBef>
                <a:spcAft>
                  <a:spcPct val="0"/>
                </a:spcAft>
              </a:pPr>
              <a:t>‹#›</a:t>
            </a:fld>
            <a:endParaRPr kumimoji="1" lang="en-US" altLang="zh-TW">
              <a:solidFill>
                <a:srgbClr val="000000"/>
              </a:solidFill>
            </a:endParaRPr>
          </a:p>
        </p:txBody>
      </p:sp>
    </p:spTree>
    <p:extLst>
      <p:ext uri="{BB962C8B-B14F-4D97-AF65-F5344CB8AC3E}">
        <p14:creationId xmlns:p14="http://schemas.microsoft.com/office/powerpoint/2010/main" val="67819470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advTm="5000"/>
  <p:txStyles>
    <p:titleStyle>
      <a:lvl1pPr algn="ctr" rtl="0" fontAlgn="base">
        <a:spcBef>
          <a:spcPct val="0"/>
        </a:spcBef>
        <a:spcAft>
          <a:spcPct val="0"/>
        </a:spcAft>
        <a:defRPr kumimoji="1" sz="4400" kern="12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2pPr>
      <a:lvl3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3pPr>
      <a:lvl4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4pPr>
      <a:lvl5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5pPr>
      <a:lvl6pPr marL="4572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6pPr>
      <a:lvl7pPr marL="9144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7pPr>
      <a:lvl8pPr marL="13716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8pPr>
      <a:lvl9pPr marL="18288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New Market Entry Strategies</a:t>
            </a:r>
            <a:endParaRPr lang="zh-TW" alt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943" y="1981200"/>
            <a:ext cx="8819534" cy="4478594"/>
          </a:xfrm>
        </p:spPr>
      </p:pic>
    </p:spTree>
    <p:extLst>
      <p:ext uri="{BB962C8B-B14F-4D97-AF65-F5344CB8AC3E}">
        <p14:creationId xmlns:p14="http://schemas.microsoft.com/office/powerpoint/2010/main" val="2157245200"/>
      </p:ext>
    </p:extLst>
  </p:cSld>
  <p:clrMapOvr>
    <a:masterClrMapping/>
  </p:clrMapOvr>
  <p:transition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Before a New Market Country Opens</a:t>
            </a:r>
            <a:endParaRPr lang="zh-TW" altLang="en-US" dirty="0"/>
          </a:p>
        </p:txBody>
      </p:sp>
      <p:sp>
        <p:nvSpPr>
          <p:cNvPr id="3" name="Content Placeholder 2"/>
          <p:cNvSpPr>
            <a:spLocks noGrp="1"/>
          </p:cNvSpPr>
          <p:nvPr>
            <p:ph idx="1"/>
          </p:nvPr>
        </p:nvSpPr>
        <p:spPr>
          <a:xfrm>
            <a:off x="914400" y="1981200"/>
            <a:ext cx="10363200" cy="3254477"/>
          </a:xfrm>
        </p:spPr>
        <p:txBody>
          <a:bodyPr/>
          <a:lstStyle/>
          <a:p>
            <a:r>
              <a:rPr lang="en-US" altLang="zh-TW" dirty="0">
                <a:solidFill>
                  <a:srgbClr val="FFFF00"/>
                </a:solidFill>
              </a:rPr>
              <a:t>Understand the culture of the new market country</a:t>
            </a:r>
          </a:p>
          <a:p>
            <a:pPr marL="0" indent="0">
              <a:buNone/>
            </a:pPr>
            <a:r>
              <a:rPr lang="en-US" altLang="zh-TW" dirty="0">
                <a:solidFill>
                  <a:srgbClr val="FFFF00"/>
                </a:solidFill>
              </a:rPr>
              <a:t>	- Language, Religion, Social System, History, </a:t>
            </a:r>
          </a:p>
          <a:p>
            <a:pPr marL="0" indent="0">
              <a:buNone/>
            </a:pPr>
            <a:r>
              <a:rPr lang="en-US" altLang="zh-TW" dirty="0">
                <a:solidFill>
                  <a:srgbClr val="FFFF00"/>
                </a:solidFill>
              </a:rPr>
              <a:t>           Working Habit, Punctuality,  etc.</a:t>
            </a:r>
          </a:p>
          <a:p>
            <a:r>
              <a:rPr lang="en-US" altLang="zh-TW" dirty="0">
                <a:solidFill>
                  <a:srgbClr val="FFFF00"/>
                </a:solidFill>
              </a:rPr>
              <a:t> Familiar with the geographical factors and transportation information of the target areas</a:t>
            </a:r>
          </a:p>
          <a:p>
            <a:pPr lvl="1"/>
            <a:endParaRPr lang="en-US" altLang="zh-TW" dirty="0">
              <a:solidFill>
                <a:srgbClr val="FFFF00"/>
              </a:solidFill>
            </a:endParaRPr>
          </a:p>
        </p:txBody>
      </p:sp>
      <p:sp>
        <p:nvSpPr>
          <p:cNvPr id="4" name="Rectangle 3"/>
          <p:cNvSpPr/>
          <p:nvPr/>
        </p:nvSpPr>
        <p:spPr>
          <a:xfrm>
            <a:off x="914400" y="5464277"/>
            <a:ext cx="10589342" cy="1231106"/>
          </a:xfrm>
          <a:prstGeom prst="rect">
            <a:avLst/>
          </a:prstGeom>
        </p:spPr>
        <p:txBody>
          <a:bodyPr wrap="square">
            <a:spAutoFit/>
          </a:bodyPr>
          <a:lstStyle/>
          <a:p>
            <a:pPr algn="ctr"/>
            <a:r>
              <a:rPr lang="en-US" altLang="zh-TW" sz="2800" i="1" dirty="0">
                <a:solidFill>
                  <a:srgbClr val="FFFFFF"/>
                </a:solidFill>
              </a:rPr>
              <a:t>It may take 3 to 6 months to get the understanding and familiarity from reading books, searching the internet and visiting the target areas</a:t>
            </a:r>
            <a:r>
              <a:rPr lang="en-US" altLang="zh-TW" dirty="0">
                <a:solidFill>
                  <a:srgbClr val="000000"/>
                </a:solidFill>
              </a:rPr>
              <a:t> the target area </a:t>
            </a:r>
          </a:p>
        </p:txBody>
      </p:sp>
    </p:spTree>
    <p:extLst>
      <p:ext uri="{BB962C8B-B14F-4D97-AF65-F5344CB8AC3E}">
        <p14:creationId xmlns:p14="http://schemas.microsoft.com/office/powerpoint/2010/main" val="1682126311"/>
      </p:ext>
    </p:extLst>
  </p:cSld>
  <p:clrMapOvr>
    <a:masterClrMapping/>
  </p:clrMapOvr>
  <p:transition advTm="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Before a New Market Country Opens</a:t>
            </a:r>
            <a:endParaRPr lang="zh-TW" altLang="en-US" dirty="0"/>
          </a:p>
        </p:txBody>
      </p:sp>
      <p:sp>
        <p:nvSpPr>
          <p:cNvPr id="3" name="Content Placeholder 2"/>
          <p:cNvSpPr>
            <a:spLocks noGrp="1"/>
          </p:cNvSpPr>
          <p:nvPr>
            <p:ph idx="1"/>
          </p:nvPr>
        </p:nvSpPr>
        <p:spPr>
          <a:xfrm>
            <a:off x="914400" y="1981200"/>
            <a:ext cx="10604090" cy="4161503"/>
          </a:xfrm>
        </p:spPr>
        <p:txBody>
          <a:bodyPr/>
          <a:lstStyle/>
          <a:p>
            <a:r>
              <a:rPr lang="en-US" altLang="zh-TW" dirty="0">
                <a:solidFill>
                  <a:srgbClr val="FFFF00"/>
                </a:solidFill>
              </a:rPr>
              <a:t>Collect possibility/prospect list</a:t>
            </a:r>
          </a:p>
          <a:p>
            <a:pPr marL="0" indent="0">
              <a:buNone/>
            </a:pPr>
            <a:r>
              <a:rPr lang="en-US" altLang="zh-TW" dirty="0">
                <a:solidFill>
                  <a:srgbClr val="FFFF00"/>
                </a:solidFill>
              </a:rPr>
              <a:t>	- From team members, relatives, friends, social media, etc. </a:t>
            </a:r>
          </a:p>
          <a:p>
            <a:r>
              <a:rPr lang="en-US" altLang="zh-TW" dirty="0">
                <a:solidFill>
                  <a:srgbClr val="FFFF00"/>
                </a:solidFill>
              </a:rPr>
              <a:t> Use Global.Shop.com to introduce products to potential customers and business partners</a:t>
            </a:r>
          </a:p>
          <a:p>
            <a:r>
              <a:rPr lang="en-US" altLang="zh-TW" dirty="0">
                <a:solidFill>
                  <a:srgbClr val="FFFF00"/>
                </a:solidFill>
              </a:rPr>
              <a:t>Visit potential customers and business partners</a:t>
            </a:r>
          </a:p>
          <a:p>
            <a:endParaRPr lang="en-US" altLang="zh-TW" dirty="0">
              <a:solidFill>
                <a:srgbClr val="FFFF00"/>
              </a:solidFill>
            </a:endParaRPr>
          </a:p>
        </p:txBody>
      </p:sp>
    </p:spTree>
    <p:extLst>
      <p:ext uri="{BB962C8B-B14F-4D97-AF65-F5344CB8AC3E}">
        <p14:creationId xmlns:p14="http://schemas.microsoft.com/office/powerpoint/2010/main" val="3078823838"/>
      </p:ext>
    </p:extLst>
  </p:cSld>
  <p:clrMapOvr>
    <a:masterClrMapping/>
  </p:clrMapOvr>
  <p:transition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Before a New Market Country Opens</a:t>
            </a:r>
            <a:endParaRPr lang="zh-TW" altLang="en-US" dirty="0"/>
          </a:p>
        </p:txBody>
      </p:sp>
      <p:sp>
        <p:nvSpPr>
          <p:cNvPr id="3" name="Content Placeholder 2"/>
          <p:cNvSpPr>
            <a:spLocks noGrp="1"/>
          </p:cNvSpPr>
          <p:nvPr>
            <p:ph idx="1"/>
          </p:nvPr>
        </p:nvSpPr>
        <p:spPr>
          <a:xfrm>
            <a:off x="914400" y="1981201"/>
            <a:ext cx="10604090" cy="2900516"/>
          </a:xfrm>
        </p:spPr>
        <p:txBody>
          <a:bodyPr/>
          <a:lstStyle/>
          <a:p>
            <a:r>
              <a:rPr lang="en-US" altLang="zh-TW" dirty="0">
                <a:solidFill>
                  <a:srgbClr val="FFFF00"/>
                </a:solidFill>
              </a:rPr>
              <a:t>Develop the Work Plan to enter a new market country </a:t>
            </a:r>
          </a:p>
          <a:p>
            <a:pPr marL="0" indent="0">
              <a:buNone/>
            </a:pPr>
            <a:r>
              <a:rPr lang="en-US" altLang="zh-TW" dirty="0">
                <a:solidFill>
                  <a:srgbClr val="FFFF00"/>
                </a:solidFill>
              </a:rPr>
              <a:t>	- scheduling, time commitment, financial resources, etc. </a:t>
            </a:r>
          </a:p>
          <a:p>
            <a:r>
              <a:rPr lang="en-US" altLang="zh-TW" dirty="0">
                <a:solidFill>
                  <a:srgbClr val="FFFF00"/>
                </a:solidFill>
              </a:rPr>
              <a:t>Develop the Supporting Plan for the home country organization</a:t>
            </a:r>
          </a:p>
          <a:p>
            <a:pPr marL="0" indent="0">
              <a:buNone/>
            </a:pPr>
            <a:r>
              <a:rPr lang="en-US" altLang="zh-TW" dirty="0">
                <a:solidFill>
                  <a:srgbClr val="FFFF00"/>
                </a:solidFill>
              </a:rPr>
              <a:t>         - scheduling, time commitment, leveraging, etc.</a:t>
            </a:r>
          </a:p>
        </p:txBody>
      </p:sp>
      <p:sp>
        <p:nvSpPr>
          <p:cNvPr id="4" name="Rectangle 3"/>
          <p:cNvSpPr/>
          <p:nvPr/>
        </p:nvSpPr>
        <p:spPr>
          <a:xfrm>
            <a:off x="2796346" y="5663383"/>
            <a:ext cx="6599307" cy="584775"/>
          </a:xfrm>
          <a:prstGeom prst="rect">
            <a:avLst/>
          </a:prstGeom>
        </p:spPr>
        <p:txBody>
          <a:bodyPr wrap="none">
            <a:spAutoFit/>
          </a:bodyPr>
          <a:lstStyle/>
          <a:p>
            <a:r>
              <a:rPr lang="en-US" altLang="zh-TW" sz="3200" i="1" dirty="0">
                <a:solidFill>
                  <a:srgbClr val="FFFFFF"/>
                </a:solidFill>
              </a:rPr>
              <a:t>Measure, Monitor, Adjust and Control!</a:t>
            </a:r>
            <a:endParaRPr lang="zh-TW" altLang="en-US" sz="3200" i="1" dirty="0">
              <a:solidFill>
                <a:srgbClr val="FFFFFF"/>
              </a:solidFill>
            </a:endParaRPr>
          </a:p>
        </p:txBody>
      </p:sp>
    </p:spTree>
    <p:extLst>
      <p:ext uri="{BB962C8B-B14F-4D97-AF65-F5344CB8AC3E}">
        <p14:creationId xmlns:p14="http://schemas.microsoft.com/office/powerpoint/2010/main" val="3756624075"/>
      </p:ext>
    </p:extLst>
  </p:cSld>
  <p:clrMapOvr>
    <a:masterClrMapping/>
  </p:clrMapOvr>
  <p:transition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New Market Entry Strategies</a:t>
            </a:r>
            <a:endParaRPr lang="zh-TW" altLang="en-US" dirty="0"/>
          </a:p>
        </p:txBody>
      </p:sp>
      <p:sp>
        <p:nvSpPr>
          <p:cNvPr id="3" name="Content Placeholder 2"/>
          <p:cNvSpPr>
            <a:spLocks noGrp="1"/>
          </p:cNvSpPr>
          <p:nvPr>
            <p:ph idx="1"/>
          </p:nvPr>
        </p:nvSpPr>
        <p:spPr/>
        <p:txBody>
          <a:bodyPr/>
          <a:lstStyle/>
          <a:p>
            <a:r>
              <a:rPr lang="en-US" altLang="zh-TW" dirty="0">
                <a:solidFill>
                  <a:srgbClr val="FFFF00"/>
                </a:solidFill>
              </a:rPr>
              <a:t>Remote Prospecting/Invitation</a:t>
            </a:r>
          </a:p>
          <a:p>
            <a:r>
              <a:rPr lang="en-US" altLang="zh-TW" dirty="0">
                <a:solidFill>
                  <a:srgbClr val="FFFF00"/>
                </a:solidFill>
              </a:rPr>
              <a:t>Four C’s for Duplication: Counseling, Coring, Combinations and Pollination</a:t>
            </a:r>
          </a:p>
          <a:p>
            <a:r>
              <a:rPr lang="en-US" altLang="zh-TW" dirty="0">
                <a:solidFill>
                  <a:srgbClr val="FFFF00"/>
                </a:solidFill>
              </a:rPr>
              <a:t>Common Leg Placement</a:t>
            </a:r>
          </a:p>
          <a:p>
            <a:r>
              <a:rPr lang="en-US" altLang="zh-TW" dirty="0">
                <a:solidFill>
                  <a:srgbClr val="FFFF00"/>
                </a:solidFill>
              </a:rPr>
              <a:t>Leverage GMTSS</a:t>
            </a:r>
          </a:p>
          <a:p>
            <a:endParaRPr lang="zh-TW" altLang="en-US" dirty="0">
              <a:solidFill>
                <a:srgbClr val="FFFF00"/>
              </a:solidFill>
            </a:endParaRPr>
          </a:p>
        </p:txBody>
      </p:sp>
    </p:spTree>
    <p:extLst>
      <p:ext uri="{BB962C8B-B14F-4D97-AF65-F5344CB8AC3E}">
        <p14:creationId xmlns:p14="http://schemas.microsoft.com/office/powerpoint/2010/main" val="612749062"/>
      </p:ext>
    </p:extLst>
  </p:cSld>
  <p:clrMapOvr>
    <a:masterClrMapping/>
  </p:clrMapOvr>
  <p:transition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Remote Prospecting/Invitation</a:t>
            </a:r>
            <a:endParaRPr lang="zh-TW" altLang="en-US" dirty="0"/>
          </a:p>
        </p:txBody>
      </p:sp>
      <p:sp>
        <p:nvSpPr>
          <p:cNvPr id="3" name="Content Placeholder 2"/>
          <p:cNvSpPr>
            <a:spLocks noGrp="1"/>
          </p:cNvSpPr>
          <p:nvPr>
            <p:ph idx="1"/>
          </p:nvPr>
        </p:nvSpPr>
        <p:spPr/>
        <p:txBody>
          <a:bodyPr/>
          <a:lstStyle/>
          <a:p>
            <a:r>
              <a:rPr lang="en-US" altLang="zh-TW" dirty="0">
                <a:solidFill>
                  <a:srgbClr val="FFFF00"/>
                </a:solidFill>
              </a:rPr>
              <a:t>Telephone, Email, Skype, Gotomeeting.com/Gotowebnar.com, Facebook, Line, WeChat, etc.</a:t>
            </a:r>
          </a:p>
          <a:p>
            <a:r>
              <a:rPr lang="en-US" altLang="zh-TW" dirty="0">
                <a:solidFill>
                  <a:srgbClr val="FFFF00"/>
                </a:solidFill>
              </a:rPr>
              <a:t>The purpose is to make an appointment – keep conversation concise</a:t>
            </a:r>
          </a:p>
          <a:p>
            <a:endParaRPr lang="zh-TW" altLang="en-US" dirty="0">
              <a:solidFill>
                <a:srgbClr val="FFFF00"/>
              </a:solidFill>
            </a:endParaRPr>
          </a:p>
        </p:txBody>
      </p:sp>
    </p:spTree>
    <p:extLst>
      <p:ext uri="{BB962C8B-B14F-4D97-AF65-F5344CB8AC3E}">
        <p14:creationId xmlns:p14="http://schemas.microsoft.com/office/powerpoint/2010/main" val="2678841252"/>
      </p:ext>
    </p:extLst>
  </p:cSld>
  <p:clrMapOvr>
    <a:masterClrMapping/>
  </p:clrMapOvr>
  <p:transition advTm="500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0000"/>
        </a:solidFill>
        <a:effectLst/>
      </p:bgPr>
    </p:bg>
    <p:spTree>
      <p:nvGrpSpPr>
        <p:cNvPr id="1" name=""/>
        <p:cNvGrpSpPr/>
        <p:nvPr/>
      </p:nvGrpSpPr>
      <p:grpSpPr>
        <a:xfrm>
          <a:off x="0" y="0"/>
          <a:ext cx="0" cy="0"/>
          <a:chOff x="0" y="0"/>
          <a:chExt cx="0" cy="0"/>
        </a:xfrm>
      </p:grpSpPr>
      <p:sp>
        <p:nvSpPr>
          <p:cNvPr id="2" name="Rectangle 1"/>
          <p:cNvSpPr/>
          <p:nvPr/>
        </p:nvSpPr>
        <p:spPr>
          <a:xfrm>
            <a:off x="1930408" y="1115570"/>
            <a:ext cx="8703025" cy="769441"/>
          </a:xfrm>
          <a:prstGeom prst="rect">
            <a:avLst/>
          </a:prstGeom>
        </p:spPr>
        <p:txBody>
          <a:bodyPr wrap="none" anchor="ctr">
            <a:spAutoFit/>
          </a:bodyPr>
          <a:lstStyle/>
          <a:p>
            <a:pPr algn="ctr">
              <a:spcBef>
                <a:spcPct val="50000"/>
              </a:spcBef>
              <a:defRPr/>
            </a:pPr>
            <a:r>
              <a:rPr lang="en-US" sz="4400" kern="0" cap="all" spc="-225" dirty="0">
                <a:solidFill>
                  <a:srgbClr val="F2F2F2"/>
                </a:solidFill>
                <a:latin typeface="Times New Roman" panose="02020603050405020304" pitchFamily="18" charset="0"/>
                <a:cs typeface="Times New Roman" panose="02020603050405020304" pitchFamily="18" charset="0"/>
              </a:rPr>
              <a:t>Prospecting/Recruiting Tools</a:t>
            </a:r>
          </a:p>
        </p:txBody>
      </p:sp>
      <p:sp>
        <p:nvSpPr>
          <p:cNvPr id="10" name="Rectangle 9"/>
          <p:cNvSpPr/>
          <p:nvPr/>
        </p:nvSpPr>
        <p:spPr>
          <a:xfrm>
            <a:off x="3792957" y="4283594"/>
            <a:ext cx="1464843" cy="1015663"/>
          </a:xfrm>
          <a:prstGeom prst="rect">
            <a:avLst/>
          </a:prstGeom>
        </p:spPr>
        <p:txBody>
          <a:bodyPr wrap="square">
            <a:spAutoFit/>
          </a:bodyPr>
          <a:lstStyle/>
          <a:p>
            <a:pPr algn="ctr"/>
            <a:r>
              <a:rPr lang="en-US" sz="2000" b="1" dirty="0">
                <a:solidFill>
                  <a:srgbClr val="F2F2F2"/>
                </a:solidFill>
                <a:latin typeface="Raleway" panose="020B0503030101060003" pitchFamily="34" charset="0"/>
              </a:rPr>
              <a:t>SM  Friend + Private Groups</a:t>
            </a:r>
          </a:p>
        </p:txBody>
      </p:sp>
      <p:sp>
        <p:nvSpPr>
          <p:cNvPr id="11" name="Rectangle 10"/>
          <p:cNvSpPr/>
          <p:nvPr/>
        </p:nvSpPr>
        <p:spPr>
          <a:xfrm>
            <a:off x="5402383" y="4283594"/>
            <a:ext cx="1418140" cy="1015663"/>
          </a:xfrm>
          <a:prstGeom prst="rect">
            <a:avLst/>
          </a:prstGeom>
        </p:spPr>
        <p:txBody>
          <a:bodyPr wrap="square">
            <a:spAutoFit/>
          </a:bodyPr>
          <a:lstStyle/>
          <a:p>
            <a:pPr algn="ctr">
              <a:buClr>
                <a:srgbClr val="FFCC00"/>
              </a:buClr>
            </a:pPr>
            <a:r>
              <a:rPr lang="en-US" sz="2000" b="1" dirty="0">
                <a:solidFill>
                  <a:srgbClr val="F2F2F2"/>
                </a:solidFill>
                <a:latin typeface="Raleway" charset="0"/>
                <a:ea typeface="Raleway" charset="0"/>
                <a:cs typeface="Raleway" charset="0"/>
              </a:rPr>
              <a:t>Share Videos +  audios</a:t>
            </a:r>
          </a:p>
        </p:txBody>
      </p:sp>
      <p:sp>
        <p:nvSpPr>
          <p:cNvPr id="12" name="Rectangle 11"/>
          <p:cNvSpPr/>
          <p:nvPr/>
        </p:nvSpPr>
        <p:spPr>
          <a:xfrm>
            <a:off x="6997005" y="4262110"/>
            <a:ext cx="1440399" cy="1323439"/>
          </a:xfrm>
          <a:prstGeom prst="rect">
            <a:avLst/>
          </a:prstGeom>
        </p:spPr>
        <p:txBody>
          <a:bodyPr wrap="square">
            <a:spAutoFit/>
          </a:bodyPr>
          <a:lstStyle/>
          <a:p>
            <a:pPr algn="ctr">
              <a:buClr>
                <a:srgbClr val="FFCC00"/>
              </a:buClr>
            </a:pPr>
            <a:r>
              <a:rPr lang="en-US" sz="2000" b="1" dirty="0">
                <a:solidFill>
                  <a:srgbClr val="F2F2F2"/>
                </a:solidFill>
                <a:latin typeface="Raleway" charset="0"/>
                <a:ea typeface="Raleway" charset="0"/>
                <a:cs typeface="Raleway" charset="0"/>
              </a:rPr>
              <a:t>Video + Audio library or links</a:t>
            </a:r>
          </a:p>
        </p:txBody>
      </p:sp>
      <p:sp>
        <p:nvSpPr>
          <p:cNvPr id="13" name="Rectangle 12"/>
          <p:cNvSpPr/>
          <p:nvPr/>
        </p:nvSpPr>
        <p:spPr>
          <a:xfrm>
            <a:off x="8339831" y="4302212"/>
            <a:ext cx="1805110" cy="707886"/>
          </a:xfrm>
          <a:prstGeom prst="rect">
            <a:avLst/>
          </a:prstGeom>
        </p:spPr>
        <p:txBody>
          <a:bodyPr wrap="none">
            <a:spAutoFit/>
          </a:bodyPr>
          <a:lstStyle/>
          <a:p>
            <a:pPr algn="ctr">
              <a:buClr>
                <a:srgbClr val="FFCC00"/>
              </a:buClr>
            </a:pPr>
            <a:r>
              <a:rPr lang="en-US" sz="2000" b="1" dirty="0">
                <a:solidFill>
                  <a:srgbClr val="F2F2F2"/>
                </a:solidFill>
                <a:latin typeface="Raleway" panose="020B0503030101060003" pitchFamily="34" charset="0"/>
              </a:rPr>
              <a:t>ma &amp; </a:t>
            </a:r>
          </a:p>
          <a:p>
            <a:pPr algn="ctr">
              <a:buClr>
                <a:srgbClr val="FFCC00"/>
              </a:buClr>
            </a:pPr>
            <a:r>
              <a:rPr lang="en-US" sz="2000" b="1" dirty="0">
                <a:solidFill>
                  <a:srgbClr val="F2F2F2"/>
                </a:solidFill>
                <a:latin typeface="Raleway" panose="020B0503030101060003" pitchFamily="34" charset="0"/>
              </a:rPr>
              <a:t>GMTSS tickets</a:t>
            </a:r>
          </a:p>
        </p:txBody>
      </p:sp>
      <p:grpSp>
        <p:nvGrpSpPr>
          <p:cNvPr id="22" name="Group 21"/>
          <p:cNvGrpSpPr/>
          <p:nvPr/>
        </p:nvGrpSpPr>
        <p:grpSpPr>
          <a:xfrm>
            <a:off x="2264043" y="2898322"/>
            <a:ext cx="1234440" cy="1234440"/>
            <a:chOff x="986724" y="2721429"/>
            <a:chExt cx="1645920" cy="1645920"/>
          </a:xfrm>
        </p:grpSpPr>
        <p:sp>
          <p:nvSpPr>
            <p:cNvPr id="3" name="Rounded Rectangle 2"/>
            <p:cNvSpPr/>
            <p:nvPr/>
          </p:nvSpPr>
          <p:spPr>
            <a:xfrm>
              <a:off x="986724" y="2721429"/>
              <a:ext cx="1645920" cy="1645920"/>
            </a:xfrm>
            <a:prstGeom prst="roundRect">
              <a:avLst/>
            </a:prstGeom>
            <a:solidFill>
              <a:schemeClr val="accent2"/>
            </a:solidFill>
            <a:ln>
              <a:noFill/>
            </a:ln>
            <a:effectLst>
              <a:outerShdw blurRad="279400" dist="38100" dir="5400000" algn="t" rotWithShape="0">
                <a:schemeClr val="accent2">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grpSp>
          <p:nvGrpSpPr>
            <p:cNvPr id="14" name="Group 4"/>
            <p:cNvGrpSpPr>
              <a:grpSpLocks noChangeAspect="1"/>
            </p:cNvGrpSpPr>
            <p:nvPr/>
          </p:nvGrpSpPr>
          <p:grpSpPr bwMode="auto">
            <a:xfrm>
              <a:off x="1447800" y="3078163"/>
              <a:ext cx="715963" cy="922338"/>
              <a:chOff x="912" y="1939"/>
              <a:chExt cx="451" cy="581"/>
            </a:xfrm>
            <a:solidFill>
              <a:schemeClr val="bg1"/>
            </a:solidFill>
          </p:grpSpPr>
          <p:sp>
            <p:nvSpPr>
              <p:cNvPr id="17" name="Freeform 6"/>
              <p:cNvSpPr>
                <a:spLocks noEditPoints="1"/>
              </p:cNvSpPr>
              <p:nvPr/>
            </p:nvSpPr>
            <p:spPr bwMode="auto">
              <a:xfrm>
                <a:off x="912" y="1939"/>
                <a:ext cx="451" cy="581"/>
              </a:xfrm>
              <a:custGeom>
                <a:avLst/>
                <a:gdLst>
                  <a:gd name="T0" fmla="*/ 121 w 2707"/>
                  <a:gd name="T1" fmla="*/ 3338 h 3486"/>
                  <a:gd name="T2" fmla="*/ 129 w 2707"/>
                  <a:gd name="T3" fmla="*/ 3357 h 3486"/>
                  <a:gd name="T4" fmla="*/ 141 w 2707"/>
                  <a:gd name="T5" fmla="*/ 3364 h 3486"/>
                  <a:gd name="T6" fmla="*/ 149 w 2707"/>
                  <a:gd name="T7" fmla="*/ 3365 h 3486"/>
                  <a:gd name="T8" fmla="*/ 2563 w 2707"/>
                  <a:gd name="T9" fmla="*/ 3365 h 3486"/>
                  <a:gd name="T10" fmla="*/ 2570 w 2707"/>
                  <a:gd name="T11" fmla="*/ 3363 h 3486"/>
                  <a:gd name="T12" fmla="*/ 2585 w 2707"/>
                  <a:gd name="T13" fmla="*/ 3348 h 3486"/>
                  <a:gd name="T14" fmla="*/ 2586 w 2707"/>
                  <a:gd name="T15" fmla="*/ 2464 h 3486"/>
                  <a:gd name="T16" fmla="*/ 1984 w 2707"/>
                  <a:gd name="T17" fmla="*/ 214 h 3486"/>
                  <a:gd name="T18" fmla="*/ 2492 w 2707"/>
                  <a:gd name="T19" fmla="*/ 721 h 3486"/>
                  <a:gd name="T20" fmla="*/ 149 w 2707"/>
                  <a:gd name="T21" fmla="*/ 120 h 3486"/>
                  <a:gd name="T22" fmla="*/ 132 w 2707"/>
                  <a:gd name="T23" fmla="*/ 129 h 3486"/>
                  <a:gd name="T24" fmla="*/ 123 w 2707"/>
                  <a:gd name="T25" fmla="*/ 148 h 3486"/>
                  <a:gd name="T26" fmla="*/ 121 w 2707"/>
                  <a:gd name="T27" fmla="*/ 169 h 3486"/>
                  <a:gd name="T28" fmla="*/ 121 w 2707"/>
                  <a:gd name="T29" fmla="*/ 2344 h 3486"/>
                  <a:gd name="T30" fmla="*/ 2586 w 2707"/>
                  <a:gd name="T31" fmla="*/ 838 h 3486"/>
                  <a:gd name="T32" fmla="*/ 2563 w 2707"/>
                  <a:gd name="T33" fmla="*/ 841 h 3486"/>
                  <a:gd name="T34" fmla="*/ 1865 w 2707"/>
                  <a:gd name="T35" fmla="*/ 144 h 3486"/>
                  <a:gd name="T36" fmla="*/ 1868 w 2707"/>
                  <a:gd name="T37" fmla="*/ 120 h 3486"/>
                  <a:gd name="T38" fmla="*/ 149 w 2707"/>
                  <a:gd name="T39" fmla="*/ 0 h 3486"/>
                  <a:gd name="T40" fmla="*/ 1915 w 2707"/>
                  <a:gd name="T41" fmla="*/ 2 h 3486"/>
                  <a:gd name="T42" fmla="*/ 1957 w 2707"/>
                  <a:gd name="T43" fmla="*/ 19 h 3486"/>
                  <a:gd name="T44" fmla="*/ 2673 w 2707"/>
                  <a:gd name="T45" fmla="*/ 733 h 3486"/>
                  <a:gd name="T46" fmla="*/ 2697 w 2707"/>
                  <a:gd name="T47" fmla="*/ 769 h 3486"/>
                  <a:gd name="T48" fmla="*/ 2706 w 2707"/>
                  <a:gd name="T49" fmla="*/ 814 h 3486"/>
                  <a:gd name="T50" fmla="*/ 2707 w 2707"/>
                  <a:gd name="T51" fmla="*/ 3365 h 3486"/>
                  <a:gd name="T52" fmla="*/ 2691 w 2707"/>
                  <a:gd name="T53" fmla="*/ 3415 h 3486"/>
                  <a:gd name="T54" fmla="*/ 2651 w 2707"/>
                  <a:gd name="T55" fmla="*/ 3455 h 3486"/>
                  <a:gd name="T56" fmla="*/ 2597 w 2707"/>
                  <a:gd name="T57" fmla="*/ 3480 h 3486"/>
                  <a:gd name="T58" fmla="*/ 2587 w 2707"/>
                  <a:gd name="T59" fmla="*/ 3483 h 3486"/>
                  <a:gd name="T60" fmla="*/ 149 w 2707"/>
                  <a:gd name="T61" fmla="*/ 3486 h 3486"/>
                  <a:gd name="T62" fmla="*/ 116 w 2707"/>
                  <a:gd name="T63" fmla="*/ 3482 h 3486"/>
                  <a:gd name="T64" fmla="*/ 82 w 2707"/>
                  <a:gd name="T65" fmla="*/ 3470 h 3486"/>
                  <a:gd name="T66" fmla="*/ 33 w 2707"/>
                  <a:gd name="T67" fmla="*/ 3436 h 3486"/>
                  <a:gd name="T68" fmla="*/ 4 w 2707"/>
                  <a:gd name="T69" fmla="*/ 3391 h 3486"/>
                  <a:gd name="T70" fmla="*/ 0 w 2707"/>
                  <a:gd name="T71" fmla="*/ 176 h 3486"/>
                  <a:gd name="T72" fmla="*/ 9 w 2707"/>
                  <a:gd name="T73" fmla="*/ 111 h 3486"/>
                  <a:gd name="T74" fmla="*/ 32 w 2707"/>
                  <a:gd name="T75" fmla="*/ 62 h 3486"/>
                  <a:gd name="T76" fmla="*/ 66 w 2707"/>
                  <a:gd name="T77" fmla="*/ 27 h 3486"/>
                  <a:gd name="T78" fmla="*/ 106 w 2707"/>
                  <a:gd name="T79" fmla="*/ 6 h 3486"/>
                  <a:gd name="T80" fmla="*/ 149 w 2707"/>
                  <a:gd name="T81" fmla="*/ 0 h 3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07" h="3486">
                    <a:moveTo>
                      <a:pt x="121" y="2464"/>
                    </a:moveTo>
                    <a:lnTo>
                      <a:pt x="121" y="3338"/>
                    </a:lnTo>
                    <a:lnTo>
                      <a:pt x="122" y="3348"/>
                    </a:lnTo>
                    <a:lnTo>
                      <a:pt x="129" y="3357"/>
                    </a:lnTo>
                    <a:lnTo>
                      <a:pt x="137" y="3363"/>
                    </a:lnTo>
                    <a:lnTo>
                      <a:pt x="141" y="3364"/>
                    </a:lnTo>
                    <a:lnTo>
                      <a:pt x="144" y="3365"/>
                    </a:lnTo>
                    <a:lnTo>
                      <a:pt x="149" y="3365"/>
                    </a:lnTo>
                    <a:lnTo>
                      <a:pt x="2558" y="3365"/>
                    </a:lnTo>
                    <a:lnTo>
                      <a:pt x="2563" y="3365"/>
                    </a:lnTo>
                    <a:lnTo>
                      <a:pt x="2566" y="3364"/>
                    </a:lnTo>
                    <a:lnTo>
                      <a:pt x="2570" y="3363"/>
                    </a:lnTo>
                    <a:lnTo>
                      <a:pt x="2578" y="3357"/>
                    </a:lnTo>
                    <a:lnTo>
                      <a:pt x="2585" y="3348"/>
                    </a:lnTo>
                    <a:lnTo>
                      <a:pt x="2586" y="3338"/>
                    </a:lnTo>
                    <a:lnTo>
                      <a:pt x="2586" y="2464"/>
                    </a:lnTo>
                    <a:lnTo>
                      <a:pt x="121" y="2464"/>
                    </a:lnTo>
                    <a:close/>
                    <a:moveTo>
                      <a:pt x="1984" y="214"/>
                    </a:moveTo>
                    <a:lnTo>
                      <a:pt x="1984" y="721"/>
                    </a:lnTo>
                    <a:lnTo>
                      <a:pt x="2492" y="721"/>
                    </a:lnTo>
                    <a:lnTo>
                      <a:pt x="1984" y="214"/>
                    </a:lnTo>
                    <a:close/>
                    <a:moveTo>
                      <a:pt x="149" y="120"/>
                    </a:moveTo>
                    <a:lnTo>
                      <a:pt x="139" y="123"/>
                    </a:lnTo>
                    <a:lnTo>
                      <a:pt x="132" y="129"/>
                    </a:lnTo>
                    <a:lnTo>
                      <a:pt x="127" y="139"/>
                    </a:lnTo>
                    <a:lnTo>
                      <a:pt x="123" y="148"/>
                    </a:lnTo>
                    <a:lnTo>
                      <a:pt x="122" y="159"/>
                    </a:lnTo>
                    <a:lnTo>
                      <a:pt x="121" y="169"/>
                    </a:lnTo>
                    <a:lnTo>
                      <a:pt x="121" y="176"/>
                    </a:lnTo>
                    <a:lnTo>
                      <a:pt x="121" y="2344"/>
                    </a:lnTo>
                    <a:lnTo>
                      <a:pt x="2586" y="2344"/>
                    </a:lnTo>
                    <a:lnTo>
                      <a:pt x="2586" y="838"/>
                    </a:lnTo>
                    <a:lnTo>
                      <a:pt x="2575" y="840"/>
                    </a:lnTo>
                    <a:lnTo>
                      <a:pt x="2563" y="841"/>
                    </a:lnTo>
                    <a:lnTo>
                      <a:pt x="1865" y="841"/>
                    </a:lnTo>
                    <a:lnTo>
                      <a:pt x="1865" y="144"/>
                    </a:lnTo>
                    <a:lnTo>
                      <a:pt x="1865" y="132"/>
                    </a:lnTo>
                    <a:lnTo>
                      <a:pt x="1868" y="120"/>
                    </a:lnTo>
                    <a:lnTo>
                      <a:pt x="149" y="120"/>
                    </a:lnTo>
                    <a:close/>
                    <a:moveTo>
                      <a:pt x="149" y="0"/>
                    </a:moveTo>
                    <a:lnTo>
                      <a:pt x="1894" y="0"/>
                    </a:lnTo>
                    <a:lnTo>
                      <a:pt x="1915" y="2"/>
                    </a:lnTo>
                    <a:lnTo>
                      <a:pt x="1937" y="9"/>
                    </a:lnTo>
                    <a:lnTo>
                      <a:pt x="1957" y="19"/>
                    </a:lnTo>
                    <a:lnTo>
                      <a:pt x="1973" y="34"/>
                    </a:lnTo>
                    <a:lnTo>
                      <a:pt x="2673" y="733"/>
                    </a:lnTo>
                    <a:lnTo>
                      <a:pt x="2687" y="749"/>
                    </a:lnTo>
                    <a:lnTo>
                      <a:pt x="2697" y="769"/>
                    </a:lnTo>
                    <a:lnTo>
                      <a:pt x="2703" y="790"/>
                    </a:lnTo>
                    <a:lnTo>
                      <a:pt x="2706" y="814"/>
                    </a:lnTo>
                    <a:lnTo>
                      <a:pt x="2707" y="840"/>
                    </a:lnTo>
                    <a:lnTo>
                      <a:pt x="2707" y="3365"/>
                    </a:lnTo>
                    <a:lnTo>
                      <a:pt x="2703" y="3391"/>
                    </a:lnTo>
                    <a:lnTo>
                      <a:pt x="2691" y="3415"/>
                    </a:lnTo>
                    <a:lnTo>
                      <a:pt x="2674" y="3436"/>
                    </a:lnTo>
                    <a:lnTo>
                      <a:pt x="2651" y="3455"/>
                    </a:lnTo>
                    <a:lnTo>
                      <a:pt x="2625" y="3470"/>
                    </a:lnTo>
                    <a:lnTo>
                      <a:pt x="2597" y="3480"/>
                    </a:lnTo>
                    <a:lnTo>
                      <a:pt x="2591" y="3482"/>
                    </a:lnTo>
                    <a:lnTo>
                      <a:pt x="2587" y="3483"/>
                    </a:lnTo>
                    <a:lnTo>
                      <a:pt x="2558" y="3486"/>
                    </a:lnTo>
                    <a:lnTo>
                      <a:pt x="149" y="3486"/>
                    </a:lnTo>
                    <a:lnTo>
                      <a:pt x="120" y="3483"/>
                    </a:lnTo>
                    <a:lnTo>
                      <a:pt x="116" y="3482"/>
                    </a:lnTo>
                    <a:lnTo>
                      <a:pt x="110" y="3480"/>
                    </a:lnTo>
                    <a:lnTo>
                      <a:pt x="82" y="3470"/>
                    </a:lnTo>
                    <a:lnTo>
                      <a:pt x="56" y="3455"/>
                    </a:lnTo>
                    <a:lnTo>
                      <a:pt x="33" y="3436"/>
                    </a:lnTo>
                    <a:lnTo>
                      <a:pt x="16" y="3415"/>
                    </a:lnTo>
                    <a:lnTo>
                      <a:pt x="4" y="3391"/>
                    </a:lnTo>
                    <a:lnTo>
                      <a:pt x="0" y="3365"/>
                    </a:lnTo>
                    <a:lnTo>
                      <a:pt x="0" y="176"/>
                    </a:lnTo>
                    <a:lnTo>
                      <a:pt x="3" y="142"/>
                    </a:lnTo>
                    <a:lnTo>
                      <a:pt x="9" y="111"/>
                    </a:lnTo>
                    <a:lnTo>
                      <a:pt x="18" y="85"/>
                    </a:lnTo>
                    <a:lnTo>
                      <a:pt x="32" y="62"/>
                    </a:lnTo>
                    <a:lnTo>
                      <a:pt x="48" y="42"/>
                    </a:lnTo>
                    <a:lnTo>
                      <a:pt x="66" y="27"/>
                    </a:lnTo>
                    <a:lnTo>
                      <a:pt x="85" y="15"/>
                    </a:lnTo>
                    <a:lnTo>
                      <a:pt x="106" y="6"/>
                    </a:lnTo>
                    <a:lnTo>
                      <a:pt x="127" y="2"/>
                    </a:lnTo>
                    <a:lnTo>
                      <a:pt x="14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18" name="Freeform 7"/>
              <p:cNvSpPr>
                <a:spLocks noEditPoints="1"/>
              </p:cNvSpPr>
              <p:nvPr/>
            </p:nvSpPr>
            <p:spPr bwMode="auto">
              <a:xfrm>
                <a:off x="1015" y="2379"/>
                <a:ext cx="64" cy="101"/>
              </a:xfrm>
              <a:custGeom>
                <a:avLst/>
                <a:gdLst>
                  <a:gd name="T0" fmla="*/ 98 w 385"/>
                  <a:gd name="T1" fmla="*/ 74 h 605"/>
                  <a:gd name="T2" fmla="*/ 98 w 385"/>
                  <a:gd name="T3" fmla="*/ 315 h 605"/>
                  <a:gd name="T4" fmla="*/ 189 w 385"/>
                  <a:gd name="T5" fmla="*/ 315 h 605"/>
                  <a:gd name="T6" fmla="*/ 206 w 385"/>
                  <a:gd name="T7" fmla="*/ 313 h 605"/>
                  <a:gd name="T8" fmla="*/ 225 w 385"/>
                  <a:gd name="T9" fmla="*/ 308 h 605"/>
                  <a:gd name="T10" fmla="*/ 241 w 385"/>
                  <a:gd name="T11" fmla="*/ 300 h 605"/>
                  <a:gd name="T12" fmla="*/ 256 w 385"/>
                  <a:gd name="T13" fmla="*/ 288 h 605"/>
                  <a:gd name="T14" fmla="*/ 271 w 385"/>
                  <a:gd name="T15" fmla="*/ 272 h 605"/>
                  <a:gd name="T16" fmla="*/ 281 w 385"/>
                  <a:gd name="T17" fmla="*/ 249 h 605"/>
                  <a:gd name="T18" fmla="*/ 286 w 385"/>
                  <a:gd name="T19" fmla="*/ 231 h 605"/>
                  <a:gd name="T20" fmla="*/ 288 w 385"/>
                  <a:gd name="T21" fmla="*/ 211 h 605"/>
                  <a:gd name="T22" fmla="*/ 289 w 385"/>
                  <a:gd name="T23" fmla="*/ 188 h 605"/>
                  <a:gd name="T24" fmla="*/ 288 w 385"/>
                  <a:gd name="T25" fmla="*/ 171 h 605"/>
                  <a:gd name="T26" fmla="*/ 286 w 385"/>
                  <a:gd name="T27" fmla="*/ 153 h 605"/>
                  <a:gd name="T28" fmla="*/ 279 w 385"/>
                  <a:gd name="T29" fmla="*/ 134 h 605"/>
                  <a:gd name="T30" fmla="*/ 269 w 385"/>
                  <a:gd name="T31" fmla="*/ 116 h 605"/>
                  <a:gd name="T32" fmla="*/ 253 w 385"/>
                  <a:gd name="T33" fmla="*/ 100 h 605"/>
                  <a:gd name="T34" fmla="*/ 232 w 385"/>
                  <a:gd name="T35" fmla="*/ 86 h 605"/>
                  <a:gd name="T36" fmla="*/ 216 w 385"/>
                  <a:gd name="T37" fmla="*/ 80 h 605"/>
                  <a:gd name="T38" fmla="*/ 195 w 385"/>
                  <a:gd name="T39" fmla="*/ 76 h 605"/>
                  <a:gd name="T40" fmla="*/ 172 w 385"/>
                  <a:gd name="T41" fmla="*/ 74 h 605"/>
                  <a:gd name="T42" fmla="*/ 98 w 385"/>
                  <a:gd name="T43" fmla="*/ 74 h 605"/>
                  <a:gd name="T44" fmla="*/ 0 w 385"/>
                  <a:gd name="T45" fmla="*/ 0 h 605"/>
                  <a:gd name="T46" fmla="*/ 173 w 385"/>
                  <a:gd name="T47" fmla="*/ 0 h 605"/>
                  <a:gd name="T48" fmla="*/ 212 w 385"/>
                  <a:gd name="T49" fmla="*/ 3 h 605"/>
                  <a:gd name="T50" fmla="*/ 250 w 385"/>
                  <a:gd name="T51" fmla="*/ 12 h 605"/>
                  <a:gd name="T52" fmla="*/ 275 w 385"/>
                  <a:gd name="T53" fmla="*/ 22 h 605"/>
                  <a:gd name="T54" fmla="*/ 297 w 385"/>
                  <a:gd name="T55" fmla="*/ 34 h 605"/>
                  <a:gd name="T56" fmla="*/ 318 w 385"/>
                  <a:gd name="T57" fmla="*/ 49 h 605"/>
                  <a:gd name="T58" fmla="*/ 336 w 385"/>
                  <a:gd name="T59" fmla="*/ 66 h 605"/>
                  <a:gd name="T60" fmla="*/ 353 w 385"/>
                  <a:gd name="T61" fmla="*/ 86 h 605"/>
                  <a:gd name="T62" fmla="*/ 367 w 385"/>
                  <a:gd name="T63" fmla="*/ 109 h 605"/>
                  <a:gd name="T64" fmla="*/ 377 w 385"/>
                  <a:gd name="T65" fmla="*/ 133 h 605"/>
                  <a:gd name="T66" fmla="*/ 383 w 385"/>
                  <a:gd name="T67" fmla="*/ 159 h 605"/>
                  <a:gd name="T68" fmla="*/ 385 w 385"/>
                  <a:gd name="T69" fmla="*/ 188 h 605"/>
                  <a:gd name="T70" fmla="*/ 383 w 385"/>
                  <a:gd name="T71" fmla="*/ 217 h 605"/>
                  <a:gd name="T72" fmla="*/ 378 w 385"/>
                  <a:gd name="T73" fmla="*/ 245 h 605"/>
                  <a:gd name="T74" fmla="*/ 369 w 385"/>
                  <a:gd name="T75" fmla="*/ 271 h 605"/>
                  <a:gd name="T76" fmla="*/ 358 w 385"/>
                  <a:gd name="T77" fmla="*/ 294 h 605"/>
                  <a:gd name="T78" fmla="*/ 343 w 385"/>
                  <a:gd name="T79" fmla="*/ 316 h 605"/>
                  <a:gd name="T80" fmla="*/ 326 w 385"/>
                  <a:gd name="T81" fmla="*/ 333 h 605"/>
                  <a:gd name="T82" fmla="*/ 306 w 385"/>
                  <a:gd name="T83" fmla="*/ 350 h 605"/>
                  <a:gd name="T84" fmla="*/ 284 w 385"/>
                  <a:gd name="T85" fmla="*/ 363 h 605"/>
                  <a:gd name="T86" fmla="*/ 259 w 385"/>
                  <a:gd name="T87" fmla="*/ 372 h 605"/>
                  <a:gd name="T88" fmla="*/ 231 w 385"/>
                  <a:gd name="T89" fmla="*/ 381 h 605"/>
                  <a:gd name="T90" fmla="*/ 202 w 385"/>
                  <a:gd name="T91" fmla="*/ 386 h 605"/>
                  <a:gd name="T92" fmla="*/ 171 w 385"/>
                  <a:gd name="T93" fmla="*/ 387 h 605"/>
                  <a:gd name="T94" fmla="*/ 98 w 385"/>
                  <a:gd name="T95" fmla="*/ 387 h 605"/>
                  <a:gd name="T96" fmla="*/ 98 w 385"/>
                  <a:gd name="T97" fmla="*/ 605 h 605"/>
                  <a:gd name="T98" fmla="*/ 0 w 385"/>
                  <a:gd name="T99" fmla="*/ 605 h 605"/>
                  <a:gd name="T100" fmla="*/ 0 w 385"/>
                  <a:gd name="T10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605">
                    <a:moveTo>
                      <a:pt x="98" y="74"/>
                    </a:moveTo>
                    <a:lnTo>
                      <a:pt x="98" y="315"/>
                    </a:lnTo>
                    <a:lnTo>
                      <a:pt x="189" y="315"/>
                    </a:lnTo>
                    <a:lnTo>
                      <a:pt x="206" y="313"/>
                    </a:lnTo>
                    <a:lnTo>
                      <a:pt x="225" y="308"/>
                    </a:lnTo>
                    <a:lnTo>
                      <a:pt x="241" y="300"/>
                    </a:lnTo>
                    <a:lnTo>
                      <a:pt x="256" y="288"/>
                    </a:lnTo>
                    <a:lnTo>
                      <a:pt x="271" y="272"/>
                    </a:lnTo>
                    <a:lnTo>
                      <a:pt x="281" y="249"/>
                    </a:lnTo>
                    <a:lnTo>
                      <a:pt x="286" y="231"/>
                    </a:lnTo>
                    <a:lnTo>
                      <a:pt x="288" y="211"/>
                    </a:lnTo>
                    <a:lnTo>
                      <a:pt x="289" y="188"/>
                    </a:lnTo>
                    <a:lnTo>
                      <a:pt x="288" y="171"/>
                    </a:lnTo>
                    <a:lnTo>
                      <a:pt x="286" y="153"/>
                    </a:lnTo>
                    <a:lnTo>
                      <a:pt x="279" y="134"/>
                    </a:lnTo>
                    <a:lnTo>
                      <a:pt x="269" y="116"/>
                    </a:lnTo>
                    <a:lnTo>
                      <a:pt x="253" y="100"/>
                    </a:lnTo>
                    <a:lnTo>
                      <a:pt x="232" y="86"/>
                    </a:lnTo>
                    <a:lnTo>
                      <a:pt x="216" y="80"/>
                    </a:lnTo>
                    <a:lnTo>
                      <a:pt x="195" y="76"/>
                    </a:lnTo>
                    <a:lnTo>
                      <a:pt x="172" y="74"/>
                    </a:lnTo>
                    <a:lnTo>
                      <a:pt x="98" y="74"/>
                    </a:lnTo>
                    <a:close/>
                    <a:moveTo>
                      <a:pt x="0" y="0"/>
                    </a:moveTo>
                    <a:lnTo>
                      <a:pt x="173" y="0"/>
                    </a:lnTo>
                    <a:lnTo>
                      <a:pt x="212" y="3"/>
                    </a:lnTo>
                    <a:lnTo>
                      <a:pt x="250" y="12"/>
                    </a:lnTo>
                    <a:lnTo>
                      <a:pt x="275" y="22"/>
                    </a:lnTo>
                    <a:lnTo>
                      <a:pt x="297" y="34"/>
                    </a:lnTo>
                    <a:lnTo>
                      <a:pt x="318" y="49"/>
                    </a:lnTo>
                    <a:lnTo>
                      <a:pt x="336" y="66"/>
                    </a:lnTo>
                    <a:lnTo>
                      <a:pt x="353" y="86"/>
                    </a:lnTo>
                    <a:lnTo>
                      <a:pt x="367" y="109"/>
                    </a:lnTo>
                    <a:lnTo>
                      <a:pt x="377" y="133"/>
                    </a:lnTo>
                    <a:lnTo>
                      <a:pt x="383" y="159"/>
                    </a:lnTo>
                    <a:lnTo>
                      <a:pt x="385" y="188"/>
                    </a:lnTo>
                    <a:lnTo>
                      <a:pt x="383" y="217"/>
                    </a:lnTo>
                    <a:lnTo>
                      <a:pt x="378" y="245"/>
                    </a:lnTo>
                    <a:lnTo>
                      <a:pt x="369" y="271"/>
                    </a:lnTo>
                    <a:lnTo>
                      <a:pt x="358" y="294"/>
                    </a:lnTo>
                    <a:lnTo>
                      <a:pt x="343" y="316"/>
                    </a:lnTo>
                    <a:lnTo>
                      <a:pt x="326" y="333"/>
                    </a:lnTo>
                    <a:lnTo>
                      <a:pt x="306" y="350"/>
                    </a:lnTo>
                    <a:lnTo>
                      <a:pt x="284" y="363"/>
                    </a:lnTo>
                    <a:lnTo>
                      <a:pt x="259" y="372"/>
                    </a:lnTo>
                    <a:lnTo>
                      <a:pt x="231" y="381"/>
                    </a:lnTo>
                    <a:lnTo>
                      <a:pt x="202" y="386"/>
                    </a:lnTo>
                    <a:lnTo>
                      <a:pt x="171" y="387"/>
                    </a:lnTo>
                    <a:lnTo>
                      <a:pt x="98" y="387"/>
                    </a:lnTo>
                    <a:lnTo>
                      <a:pt x="98" y="605"/>
                    </a:lnTo>
                    <a:lnTo>
                      <a:pt x="0" y="6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19" name="Freeform 8"/>
              <p:cNvSpPr>
                <a:spLocks noEditPoints="1"/>
              </p:cNvSpPr>
              <p:nvPr/>
            </p:nvSpPr>
            <p:spPr bwMode="auto">
              <a:xfrm>
                <a:off x="1098" y="2379"/>
                <a:ext cx="82" cy="101"/>
              </a:xfrm>
              <a:custGeom>
                <a:avLst/>
                <a:gdLst>
                  <a:gd name="T0" fmla="*/ 99 w 489"/>
                  <a:gd name="T1" fmla="*/ 74 h 605"/>
                  <a:gd name="T2" fmla="*/ 99 w 489"/>
                  <a:gd name="T3" fmla="*/ 533 h 605"/>
                  <a:gd name="T4" fmla="*/ 196 w 489"/>
                  <a:gd name="T5" fmla="*/ 533 h 605"/>
                  <a:gd name="T6" fmla="*/ 228 w 489"/>
                  <a:gd name="T7" fmla="*/ 531 h 605"/>
                  <a:gd name="T8" fmla="*/ 257 w 489"/>
                  <a:gd name="T9" fmla="*/ 527 h 605"/>
                  <a:gd name="T10" fmla="*/ 282 w 489"/>
                  <a:gd name="T11" fmla="*/ 517 h 605"/>
                  <a:gd name="T12" fmla="*/ 305 w 489"/>
                  <a:gd name="T13" fmla="*/ 505 h 605"/>
                  <a:gd name="T14" fmla="*/ 325 w 489"/>
                  <a:gd name="T15" fmla="*/ 488 h 605"/>
                  <a:gd name="T16" fmla="*/ 342 w 489"/>
                  <a:gd name="T17" fmla="*/ 469 h 605"/>
                  <a:gd name="T18" fmla="*/ 357 w 489"/>
                  <a:gd name="T19" fmla="*/ 441 h 605"/>
                  <a:gd name="T20" fmla="*/ 370 w 489"/>
                  <a:gd name="T21" fmla="*/ 409 h 605"/>
                  <a:gd name="T22" fmla="*/ 379 w 489"/>
                  <a:gd name="T23" fmla="*/ 371 h 605"/>
                  <a:gd name="T24" fmla="*/ 384 w 489"/>
                  <a:gd name="T25" fmla="*/ 330 h 605"/>
                  <a:gd name="T26" fmla="*/ 385 w 489"/>
                  <a:gd name="T27" fmla="*/ 283 h 605"/>
                  <a:gd name="T28" fmla="*/ 383 w 489"/>
                  <a:gd name="T29" fmla="*/ 246 h 605"/>
                  <a:gd name="T30" fmla="*/ 376 w 489"/>
                  <a:gd name="T31" fmla="*/ 209 h 605"/>
                  <a:gd name="T32" fmla="*/ 369 w 489"/>
                  <a:gd name="T33" fmla="*/ 185 h 605"/>
                  <a:gd name="T34" fmla="*/ 357 w 489"/>
                  <a:gd name="T35" fmla="*/ 163 h 605"/>
                  <a:gd name="T36" fmla="*/ 342 w 489"/>
                  <a:gd name="T37" fmla="*/ 142 h 605"/>
                  <a:gd name="T38" fmla="*/ 322 w 489"/>
                  <a:gd name="T39" fmla="*/ 123 h 605"/>
                  <a:gd name="T40" fmla="*/ 299 w 489"/>
                  <a:gd name="T41" fmla="*/ 107 h 605"/>
                  <a:gd name="T42" fmla="*/ 272 w 489"/>
                  <a:gd name="T43" fmla="*/ 93 h 605"/>
                  <a:gd name="T44" fmla="*/ 247 w 489"/>
                  <a:gd name="T45" fmla="*/ 85 h 605"/>
                  <a:gd name="T46" fmla="*/ 220 w 489"/>
                  <a:gd name="T47" fmla="*/ 80 h 605"/>
                  <a:gd name="T48" fmla="*/ 190 w 489"/>
                  <a:gd name="T49" fmla="*/ 75 h 605"/>
                  <a:gd name="T50" fmla="*/ 156 w 489"/>
                  <a:gd name="T51" fmla="*/ 74 h 605"/>
                  <a:gd name="T52" fmla="*/ 99 w 489"/>
                  <a:gd name="T53" fmla="*/ 74 h 605"/>
                  <a:gd name="T54" fmla="*/ 0 w 489"/>
                  <a:gd name="T55" fmla="*/ 0 h 605"/>
                  <a:gd name="T56" fmla="*/ 183 w 489"/>
                  <a:gd name="T57" fmla="*/ 0 h 605"/>
                  <a:gd name="T58" fmla="*/ 220 w 489"/>
                  <a:gd name="T59" fmla="*/ 2 h 605"/>
                  <a:gd name="T60" fmla="*/ 254 w 489"/>
                  <a:gd name="T61" fmla="*/ 6 h 605"/>
                  <a:gd name="T62" fmla="*/ 287 w 489"/>
                  <a:gd name="T63" fmla="*/ 14 h 605"/>
                  <a:gd name="T64" fmla="*/ 316 w 489"/>
                  <a:gd name="T65" fmla="*/ 24 h 605"/>
                  <a:gd name="T66" fmla="*/ 354 w 489"/>
                  <a:gd name="T67" fmla="*/ 42 h 605"/>
                  <a:gd name="T68" fmla="*/ 385 w 489"/>
                  <a:gd name="T69" fmla="*/ 63 h 605"/>
                  <a:gd name="T70" fmla="*/ 413 w 489"/>
                  <a:gd name="T71" fmla="*/ 88 h 605"/>
                  <a:gd name="T72" fmla="*/ 437 w 489"/>
                  <a:gd name="T73" fmla="*/ 117 h 605"/>
                  <a:gd name="T74" fmla="*/ 455 w 489"/>
                  <a:gd name="T75" fmla="*/ 147 h 605"/>
                  <a:gd name="T76" fmla="*/ 471 w 489"/>
                  <a:gd name="T77" fmla="*/ 180 h 605"/>
                  <a:gd name="T78" fmla="*/ 480 w 489"/>
                  <a:gd name="T79" fmla="*/ 215 h 605"/>
                  <a:gd name="T80" fmla="*/ 487 w 489"/>
                  <a:gd name="T81" fmla="*/ 250 h 605"/>
                  <a:gd name="T82" fmla="*/ 489 w 489"/>
                  <a:gd name="T83" fmla="*/ 286 h 605"/>
                  <a:gd name="T84" fmla="*/ 488 w 489"/>
                  <a:gd name="T85" fmla="*/ 322 h 605"/>
                  <a:gd name="T86" fmla="*/ 485 w 489"/>
                  <a:gd name="T87" fmla="*/ 355 h 605"/>
                  <a:gd name="T88" fmla="*/ 480 w 489"/>
                  <a:gd name="T89" fmla="*/ 386 h 605"/>
                  <a:gd name="T90" fmla="*/ 473 w 489"/>
                  <a:gd name="T91" fmla="*/ 414 h 605"/>
                  <a:gd name="T92" fmla="*/ 462 w 489"/>
                  <a:gd name="T93" fmla="*/ 447 h 605"/>
                  <a:gd name="T94" fmla="*/ 448 w 489"/>
                  <a:gd name="T95" fmla="*/ 476 h 605"/>
                  <a:gd name="T96" fmla="*/ 432 w 489"/>
                  <a:gd name="T97" fmla="*/ 502 h 605"/>
                  <a:gd name="T98" fmla="*/ 416 w 489"/>
                  <a:gd name="T99" fmla="*/ 524 h 605"/>
                  <a:gd name="T100" fmla="*/ 397 w 489"/>
                  <a:gd name="T101" fmla="*/ 543 h 605"/>
                  <a:gd name="T102" fmla="*/ 376 w 489"/>
                  <a:gd name="T103" fmla="*/ 558 h 605"/>
                  <a:gd name="T104" fmla="*/ 347 w 489"/>
                  <a:gd name="T105" fmla="*/ 577 h 605"/>
                  <a:gd name="T106" fmla="*/ 317 w 489"/>
                  <a:gd name="T107" fmla="*/ 590 h 605"/>
                  <a:gd name="T108" fmla="*/ 290 w 489"/>
                  <a:gd name="T109" fmla="*/ 598 h 605"/>
                  <a:gd name="T110" fmla="*/ 265 w 489"/>
                  <a:gd name="T111" fmla="*/ 603 h 605"/>
                  <a:gd name="T112" fmla="*/ 244 w 489"/>
                  <a:gd name="T113" fmla="*/ 605 h 605"/>
                  <a:gd name="T114" fmla="*/ 229 w 489"/>
                  <a:gd name="T115" fmla="*/ 605 h 605"/>
                  <a:gd name="T116" fmla="*/ 0 w 489"/>
                  <a:gd name="T117" fmla="*/ 605 h 605"/>
                  <a:gd name="T118" fmla="*/ 0 w 489"/>
                  <a:gd name="T119"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9" h="605">
                    <a:moveTo>
                      <a:pt x="99" y="74"/>
                    </a:moveTo>
                    <a:lnTo>
                      <a:pt x="99" y="533"/>
                    </a:lnTo>
                    <a:lnTo>
                      <a:pt x="196" y="533"/>
                    </a:lnTo>
                    <a:lnTo>
                      <a:pt x="228" y="531"/>
                    </a:lnTo>
                    <a:lnTo>
                      <a:pt x="257" y="527"/>
                    </a:lnTo>
                    <a:lnTo>
                      <a:pt x="282" y="517"/>
                    </a:lnTo>
                    <a:lnTo>
                      <a:pt x="305" y="505"/>
                    </a:lnTo>
                    <a:lnTo>
                      <a:pt x="325" y="488"/>
                    </a:lnTo>
                    <a:lnTo>
                      <a:pt x="342" y="469"/>
                    </a:lnTo>
                    <a:lnTo>
                      <a:pt x="357" y="441"/>
                    </a:lnTo>
                    <a:lnTo>
                      <a:pt x="370" y="409"/>
                    </a:lnTo>
                    <a:lnTo>
                      <a:pt x="379" y="371"/>
                    </a:lnTo>
                    <a:lnTo>
                      <a:pt x="384" y="330"/>
                    </a:lnTo>
                    <a:lnTo>
                      <a:pt x="385" y="283"/>
                    </a:lnTo>
                    <a:lnTo>
                      <a:pt x="383" y="246"/>
                    </a:lnTo>
                    <a:lnTo>
                      <a:pt x="376" y="209"/>
                    </a:lnTo>
                    <a:lnTo>
                      <a:pt x="369" y="185"/>
                    </a:lnTo>
                    <a:lnTo>
                      <a:pt x="357" y="163"/>
                    </a:lnTo>
                    <a:lnTo>
                      <a:pt x="342" y="142"/>
                    </a:lnTo>
                    <a:lnTo>
                      <a:pt x="322" y="123"/>
                    </a:lnTo>
                    <a:lnTo>
                      <a:pt x="299" y="107"/>
                    </a:lnTo>
                    <a:lnTo>
                      <a:pt x="272" y="93"/>
                    </a:lnTo>
                    <a:lnTo>
                      <a:pt x="247" y="85"/>
                    </a:lnTo>
                    <a:lnTo>
                      <a:pt x="220" y="80"/>
                    </a:lnTo>
                    <a:lnTo>
                      <a:pt x="190" y="75"/>
                    </a:lnTo>
                    <a:lnTo>
                      <a:pt x="156" y="74"/>
                    </a:lnTo>
                    <a:lnTo>
                      <a:pt x="99" y="74"/>
                    </a:lnTo>
                    <a:close/>
                    <a:moveTo>
                      <a:pt x="0" y="0"/>
                    </a:moveTo>
                    <a:lnTo>
                      <a:pt x="183" y="0"/>
                    </a:lnTo>
                    <a:lnTo>
                      <a:pt x="220" y="2"/>
                    </a:lnTo>
                    <a:lnTo>
                      <a:pt x="254" y="6"/>
                    </a:lnTo>
                    <a:lnTo>
                      <a:pt x="287" y="14"/>
                    </a:lnTo>
                    <a:lnTo>
                      <a:pt x="316" y="24"/>
                    </a:lnTo>
                    <a:lnTo>
                      <a:pt x="354" y="42"/>
                    </a:lnTo>
                    <a:lnTo>
                      <a:pt x="385" y="63"/>
                    </a:lnTo>
                    <a:lnTo>
                      <a:pt x="413" y="88"/>
                    </a:lnTo>
                    <a:lnTo>
                      <a:pt x="437" y="117"/>
                    </a:lnTo>
                    <a:lnTo>
                      <a:pt x="455" y="147"/>
                    </a:lnTo>
                    <a:lnTo>
                      <a:pt x="471" y="180"/>
                    </a:lnTo>
                    <a:lnTo>
                      <a:pt x="480" y="215"/>
                    </a:lnTo>
                    <a:lnTo>
                      <a:pt x="487" y="250"/>
                    </a:lnTo>
                    <a:lnTo>
                      <a:pt x="489" y="286"/>
                    </a:lnTo>
                    <a:lnTo>
                      <a:pt x="488" y="322"/>
                    </a:lnTo>
                    <a:lnTo>
                      <a:pt x="485" y="355"/>
                    </a:lnTo>
                    <a:lnTo>
                      <a:pt x="480" y="386"/>
                    </a:lnTo>
                    <a:lnTo>
                      <a:pt x="473" y="414"/>
                    </a:lnTo>
                    <a:lnTo>
                      <a:pt x="462" y="447"/>
                    </a:lnTo>
                    <a:lnTo>
                      <a:pt x="448" y="476"/>
                    </a:lnTo>
                    <a:lnTo>
                      <a:pt x="432" y="502"/>
                    </a:lnTo>
                    <a:lnTo>
                      <a:pt x="416" y="524"/>
                    </a:lnTo>
                    <a:lnTo>
                      <a:pt x="397" y="543"/>
                    </a:lnTo>
                    <a:lnTo>
                      <a:pt x="376" y="558"/>
                    </a:lnTo>
                    <a:lnTo>
                      <a:pt x="347" y="577"/>
                    </a:lnTo>
                    <a:lnTo>
                      <a:pt x="317" y="590"/>
                    </a:lnTo>
                    <a:lnTo>
                      <a:pt x="290" y="598"/>
                    </a:lnTo>
                    <a:lnTo>
                      <a:pt x="265" y="603"/>
                    </a:lnTo>
                    <a:lnTo>
                      <a:pt x="244" y="605"/>
                    </a:lnTo>
                    <a:lnTo>
                      <a:pt x="229" y="605"/>
                    </a:lnTo>
                    <a:lnTo>
                      <a:pt x="0" y="6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0" name="Freeform 9"/>
              <p:cNvSpPr>
                <a:spLocks/>
              </p:cNvSpPr>
              <p:nvPr/>
            </p:nvSpPr>
            <p:spPr bwMode="auto">
              <a:xfrm>
                <a:off x="1204" y="2379"/>
                <a:ext cx="63" cy="101"/>
              </a:xfrm>
              <a:custGeom>
                <a:avLst/>
                <a:gdLst>
                  <a:gd name="T0" fmla="*/ 0 w 380"/>
                  <a:gd name="T1" fmla="*/ 0 h 605"/>
                  <a:gd name="T2" fmla="*/ 380 w 380"/>
                  <a:gd name="T3" fmla="*/ 0 h 605"/>
                  <a:gd name="T4" fmla="*/ 380 w 380"/>
                  <a:gd name="T5" fmla="*/ 74 h 605"/>
                  <a:gd name="T6" fmla="*/ 101 w 380"/>
                  <a:gd name="T7" fmla="*/ 74 h 605"/>
                  <a:gd name="T8" fmla="*/ 101 w 380"/>
                  <a:gd name="T9" fmla="*/ 265 h 605"/>
                  <a:gd name="T10" fmla="*/ 353 w 380"/>
                  <a:gd name="T11" fmla="*/ 265 h 605"/>
                  <a:gd name="T12" fmla="*/ 353 w 380"/>
                  <a:gd name="T13" fmla="*/ 333 h 605"/>
                  <a:gd name="T14" fmla="*/ 101 w 380"/>
                  <a:gd name="T15" fmla="*/ 333 h 605"/>
                  <a:gd name="T16" fmla="*/ 101 w 380"/>
                  <a:gd name="T17" fmla="*/ 605 h 605"/>
                  <a:gd name="T18" fmla="*/ 0 w 380"/>
                  <a:gd name="T19" fmla="*/ 605 h 605"/>
                  <a:gd name="T20" fmla="*/ 0 w 380"/>
                  <a:gd name="T2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605">
                    <a:moveTo>
                      <a:pt x="0" y="0"/>
                    </a:moveTo>
                    <a:lnTo>
                      <a:pt x="380" y="0"/>
                    </a:lnTo>
                    <a:lnTo>
                      <a:pt x="380" y="74"/>
                    </a:lnTo>
                    <a:lnTo>
                      <a:pt x="101" y="74"/>
                    </a:lnTo>
                    <a:lnTo>
                      <a:pt x="101" y="265"/>
                    </a:lnTo>
                    <a:lnTo>
                      <a:pt x="353" y="265"/>
                    </a:lnTo>
                    <a:lnTo>
                      <a:pt x="353" y="333"/>
                    </a:lnTo>
                    <a:lnTo>
                      <a:pt x="101" y="333"/>
                    </a:lnTo>
                    <a:lnTo>
                      <a:pt x="101" y="605"/>
                    </a:lnTo>
                    <a:lnTo>
                      <a:pt x="0" y="6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1" name="Freeform 10"/>
              <p:cNvSpPr>
                <a:spLocks noEditPoints="1"/>
              </p:cNvSpPr>
              <p:nvPr/>
            </p:nvSpPr>
            <p:spPr bwMode="auto">
              <a:xfrm>
                <a:off x="1031" y="2019"/>
                <a:ext cx="232" cy="264"/>
              </a:xfrm>
              <a:custGeom>
                <a:avLst/>
                <a:gdLst>
                  <a:gd name="T0" fmla="*/ 172 w 1388"/>
                  <a:gd name="T1" fmla="*/ 1355 h 1588"/>
                  <a:gd name="T2" fmla="*/ 105 w 1388"/>
                  <a:gd name="T3" fmla="*/ 1432 h 1588"/>
                  <a:gd name="T4" fmla="*/ 104 w 1388"/>
                  <a:gd name="T5" fmla="*/ 1460 h 1588"/>
                  <a:gd name="T6" fmla="*/ 130 w 1388"/>
                  <a:gd name="T7" fmla="*/ 1485 h 1588"/>
                  <a:gd name="T8" fmla="*/ 161 w 1388"/>
                  <a:gd name="T9" fmla="*/ 1462 h 1588"/>
                  <a:gd name="T10" fmla="*/ 221 w 1388"/>
                  <a:gd name="T11" fmla="*/ 1388 h 1588"/>
                  <a:gd name="T12" fmla="*/ 1215 w 1388"/>
                  <a:gd name="T13" fmla="*/ 1007 h 1588"/>
                  <a:gd name="T14" fmla="*/ 1125 w 1388"/>
                  <a:gd name="T15" fmla="*/ 1028 h 1588"/>
                  <a:gd name="T16" fmla="*/ 1175 w 1388"/>
                  <a:gd name="T17" fmla="*/ 1064 h 1588"/>
                  <a:gd name="T18" fmla="*/ 1220 w 1388"/>
                  <a:gd name="T19" fmla="*/ 1069 h 1588"/>
                  <a:gd name="T20" fmla="*/ 1272 w 1388"/>
                  <a:gd name="T21" fmla="*/ 1043 h 1588"/>
                  <a:gd name="T22" fmla="*/ 1282 w 1388"/>
                  <a:gd name="T23" fmla="*/ 1016 h 1588"/>
                  <a:gd name="T24" fmla="*/ 1239 w 1388"/>
                  <a:gd name="T25" fmla="*/ 1007 h 1588"/>
                  <a:gd name="T26" fmla="*/ 599 w 1388"/>
                  <a:gd name="T27" fmla="*/ 800 h 1588"/>
                  <a:gd name="T28" fmla="*/ 593 w 1388"/>
                  <a:gd name="T29" fmla="*/ 1037 h 1588"/>
                  <a:gd name="T30" fmla="*/ 839 w 1388"/>
                  <a:gd name="T31" fmla="*/ 891 h 1588"/>
                  <a:gd name="T32" fmla="*/ 657 w 1388"/>
                  <a:gd name="T33" fmla="*/ 618 h 1588"/>
                  <a:gd name="T34" fmla="*/ 605 w 1388"/>
                  <a:gd name="T35" fmla="*/ 131 h 1588"/>
                  <a:gd name="T36" fmla="*/ 585 w 1388"/>
                  <a:gd name="T37" fmla="*/ 206 h 1588"/>
                  <a:gd name="T38" fmla="*/ 627 w 1388"/>
                  <a:gd name="T39" fmla="*/ 302 h 1588"/>
                  <a:gd name="T40" fmla="*/ 651 w 1388"/>
                  <a:gd name="T41" fmla="*/ 196 h 1588"/>
                  <a:gd name="T42" fmla="*/ 635 w 1388"/>
                  <a:gd name="T43" fmla="*/ 130 h 1588"/>
                  <a:gd name="T44" fmla="*/ 620 w 1388"/>
                  <a:gd name="T45" fmla="*/ 108 h 1588"/>
                  <a:gd name="T46" fmla="*/ 685 w 1388"/>
                  <a:gd name="T47" fmla="*/ 23 h 1588"/>
                  <a:gd name="T48" fmla="*/ 722 w 1388"/>
                  <a:gd name="T49" fmla="*/ 68 h 1588"/>
                  <a:gd name="T50" fmla="*/ 736 w 1388"/>
                  <a:gd name="T51" fmla="*/ 96 h 1588"/>
                  <a:gd name="T52" fmla="*/ 744 w 1388"/>
                  <a:gd name="T53" fmla="*/ 160 h 1588"/>
                  <a:gd name="T54" fmla="*/ 734 w 1388"/>
                  <a:gd name="T55" fmla="*/ 278 h 1588"/>
                  <a:gd name="T56" fmla="*/ 695 w 1388"/>
                  <a:gd name="T57" fmla="*/ 472 h 1588"/>
                  <a:gd name="T58" fmla="*/ 861 w 1388"/>
                  <a:gd name="T59" fmla="*/ 751 h 1588"/>
                  <a:gd name="T60" fmla="*/ 1058 w 1388"/>
                  <a:gd name="T61" fmla="*/ 917 h 1588"/>
                  <a:gd name="T62" fmla="*/ 1241 w 1388"/>
                  <a:gd name="T63" fmla="*/ 906 h 1588"/>
                  <a:gd name="T64" fmla="*/ 1349 w 1388"/>
                  <a:gd name="T65" fmla="*/ 939 h 1588"/>
                  <a:gd name="T66" fmla="*/ 1388 w 1388"/>
                  <a:gd name="T67" fmla="*/ 1020 h 1588"/>
                  <a:gd name="T68" fmla="*/ 1333 w 1388"/>
                  <a:gd name="T69" fmla="*/ 1127 h 1588"/>
                  <a:gd name="T70" fmla="*/ 1220 w 1388"/>
                  <a:gd name="T71" fmla="*/ 1174 h 1588"/>
                  <a:gd name="T72" fmla="*/ 1084 w 1388"/>
                  <a:gd name="T73" fmla="*/ 1129 h 1588"/>
                  <a:gd name="T74" fmla="*/ 893 w 1388"/>
                  <a:gd name="T75" fmla="*/ 1054 h 1588"/>
                  <a:gd name="T76" fmla="*/ 583 w 1388"/>
                  <a:gd name="T77" fmla="*/ 1148 h 1588"/>
                  <a:gd name="T78" fmla="*/ 377 w 1388"/>
                  <a:gd name="T79" fmla="*/ 1323 h 1588"/>
                  <a:gd name="T80" fmla="*/ 268 w 1388"/>
                  <a:gd name="T81" fmla="*/ 1495 h 1588"/>
                  <a:gd name="T82" fmla="*/ 172 w 1388"/>
                  <a:gd name="T83" fmla="*/ 1578 h 1588"/>
                  <a:gd name="T84" fmla="*/ 87 w 1388"/>
                  <a:gd name="T85" fmla="*/ 1579 h 1588"/>
                  <a:gd name="T86" fmla="*/ 14 w 1388"/>
                  <a:gd name="T87" fmla="*/ 1507 h 1588"/>
                  <a:gd name="T88" fmla="*/ 1 w 1388"/>
                  <a:gd name="T89" fmla="*/ 1434 h 1588"/>
                  <a:gd name="T90" fmla="*/ 81 w 1388"/>
                  <a:gd name="T91" fmla="*/ 1300 h 1588"/>
                  <a:gd name="T92" fmla="*/ 289 w 1388"/>
                  <a:gd name="T93" fmla="*/ 1164 h 1588"/>
                  <a:gd name="T94" fmla="*/ 459 w 1388"/>
                  <a:gd name="T95" fmla="*/ 891 h 1588"/>
                  <a:gd name="T96" fmla="*/ 568 w 1388"/>
                  <a:gd name="T97" fmla="*/ 561 h 1588"/>
                  <a:gd name="T98" fmla="*/ 542 w 1388"/>
                  <a:gd name="T99" fmla="*/ 369 h 1588"/>
                  <a:gd name="T100" fmla="*/ 502 w 1388"/>
                  <a:gd name="T101" fmla="*/ 214 h 1588"/>
                  <a:gd name="T102" fmla="*/ 513 w 1388"/>
                  <a:gd name="T103" fmla="*/ 83 h 1588"/>
                  <a:gd name="T104" fmla="*/ 562 w 1388"/>
                  <a:gd name="T105" fmla="*/ 19 h 1588"/>
                  <a:gd name="T106" fmla="*/ 619 w 1388"/>
                  <a:gd name="T107" fmla="*/ 2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1588">
                    <a:moveTo>
                      <a:pt x="287" y="1280"/>
                    </a:moveTo>
                    <a:lnTo>
                      <a:pt x="242" y="1306"/>
                    </a:lnTo>
                    <a:lnTo>
                      <a:pt x="203" y="1331"/>
                    </a:lnTo>
                    <a:lnTo>
                      <a:pt x="172" y="1355"/>
                    </a:lnTo>
                    <a:lnTo>
                      <a:pt x="147" y="1377"/>
                    </a:lnTo>
                    <a:lnTo>
                      <a:pt x="128" y="1397"/>
                    </a:lnTo>
                    <a:lnTo>
                      <a:pt x="114" y="1415"/>
                    </a:lnTo>
                    <a:lnTo>
                      <a:pt x="105" y="1432"/>
                    </a:lnTo>
                    <a:lnTo>
                      <a:pt x="102" y="1445"/>
                    </a:lnTo>
                    <a:lnTo>
                      <a:pt x="101" y="1448"/>
                    </a:lnTo>
                    <a:lnTo>
                      <a:pt x="102" y="1453"/>
                    </a:lnTo>
                    <a:lnTo>
                      <a:pt x="104" y="1460"/>
                    </a:lnTo>
                    <a:lnTo>
                      <a:pt x="108" y="1468"/>
                    </a:lnTo>
                    <a:lnTo>
                      <a:pt x="116" y="1476"/>
                    </a:lnTo>
                    <a:lnTo>
                      <a:pt x="128" y="1486"/>
                    </a:lnTo>
                    <a:lnTo>
                      <a:pt x="130" y="1485"/>
                    </a:lnTo>
                    <a:lnTo>
                      <a:pt x="136" y="1483"/>
                    </a:lnTo>
                    <a:lnTo>
                      <a:pt x="142" y="1479"/>
                    </a:lnTo>
                    <a:lnTo>
                      <a:pt x="151" y="1472"/>
                    </a:lnTo>
                    <a:lnTo>
                      <a:pt x="161" y="1462"/>
                    </a:lnTo>
                    <a:lnTo>
                      <a:pt x="174" y="1449"/>
                    </a:lnTo>
                    <a:lnTo>
                      <a:pt x="188" y="1434"/>
                    </a:lnTo>
                    <a:lnTo>
                      <a:pt x="203" y="1413"/>
                    </a:lnTo>
                    <a:lnTo>
                      <a:pt x="221" y="1388"/>
                    </a:lnTo>
                    <a:lnTo>
                      <a:pt x="241" y="1357"/>
                    </a:lnTo>
                    <a:lnTo>
                      <a:pt x="263" y="1321"/>
                    </a:lnTo>
                    <a:lnTo>
                      <a:pt x="287" y="1280"/>
                    </a:lnTo>
                    <a:close/>
                    <a:moveTo>
                      <a:pt x="1215" y="1007"/>
                    </a:moveTo>
                    <a:lnTo>
                      <a:pt x="1182" y="1007"/>
                    </a:lnTo>
                    <a:lnTo>
                      <a:pt x="1146" y="1009"/>
                    </a:lnTo>
                    <a:lnTo>
                      <a:pt x="1107" y="1013"/>
                    </a:lnTo>
                    <a:lnTo>
                      <a:pt x="1125" y="1028"/>
                    </a:lnTo>
                    <a:lnTo>
                      <a:pt x="1140" y="1040"/>
                    </a:lnTo>
                    <a:lnTo>
                      <a:pt x="1154" y="1051"/>
                    </a:lnTo>
                    <a:lnTo>
                      <a:pt x="1165" y="1059"/>
                    </a:lnTo>
                    <a:lnTo>
                      <a:pt x="1175" y="1064"/>
                    </a:lnTo>
                    <a:lnTo>
                      <a:pt x="1186" y="1069"/>
                    </a:lnTo>
                    <a:lnTo>
                      <a:pt x="1200" y="1070"/>
                    </a:lnTo>
                    <a:lnTo>
                      <a:pt x="1208" y="1070"/>
                    </a:lnTo>
                    <a:lnTo>
                      <a:pt x="1220" y="1069"/>
                    </a:lnTo>
                    <a:lnTo>
                      <a:pt x="1235" y="1066"/>
                    </a:lnTo>
                    <a:lnTo>
                      <a:pt x="1249" y="1061"/>
                    </a:lnTo>
                    <a:lnTo>
                      <a:pt x="1262" y="1054"/>
                    </a:lnTo>
                    <a:lnTo>
                      <a:pt x="1272" y="1043"/>
                    </a:lnTo>
                    <a:lnTo>
                      <a:pt x="1279" y="1032"/>
                    </a:lnTo>
                    <a:lnTo>
                      <a:pt x="1284" y="1024"/>
                    </a:lnTo>
                    <a:lnTo>
                      <a:pt x="1286" y="1019"/>
                    </a:lnTo>
                    <a:lnTo>
                      <a:pt x="1282" y="1016"/>
                    </a:lnTo>
                    <a:lnTo>
                      <a:pt x="1276" y="1013"/>
                    </a:lnTo>
                    <a:lnTo>
                      <a:pt x="1267" y="1011"/>
                    </a:lnTo>
                    <a:lnTo>
                      <a:pt x="1255" y="1009"/>
                    </a:lnTo>
                    <a:lnTo>
                      <a:pt x="1239" y="1007"/>
                    </a:lnTo>
                    <a:lnTo>
                      <a:pt x="1215" y="1007"/>
                    </a:lnTo>
                    <a:close/>
                    <a:moveTo>
                      <a:pt x="657" y="618"/>
                    </a:moveTo>
                    <a:lnTo>
                      <a:pt x="630" y="708"/>
                    </a:lnTo>
                    <a:lnTo>
                      <a:pt x="599" y="800"/>
                    </a:lnTo>
                    <a:lnTo>
                      <a:pt x="566" y="892"/>
                    </a:lnTo>
                    <a:lnTo>
                      <a:pt x="533" y="984"/>
                    </a:lnTo>
                    <a:lnTo>
                      <a:pt x="497" y="1072"/>
                    </a:lnTo>
                    <a:lnTo>
                      <a:pt x="593" y="1037"/>
                    </a:lnTo>
                    <a:lnTo>
                      <a:pt x="691" y="1004"/>
                    </a:lnTo>
                    <a:lnTo>
                      <a:pt x="790" y="975"/>
                    </a:lnTo>
                    <a:lnTo>
                      <a:pt x="887" y="951"/>
                    </a:lnTo>
                    <a:lnTo>
                      <a:pt x="839" y="891"/>
                    </a:lnTo>
                    <a:lnTo>
                      <a:pt x="791" y="827"/>
                    </a:lnTo>
                    <a:lnTo>
                      <a:pt x="744" y="760"/>
                    </a:lnTo>
                    <a:lnTo>
                      <a:pt x="699" y="690"/>
                    </a:lnTo>
                    <a:lnTo>
                      <a:pt x="657" y="618"/>
                    </a:lnTo>
                    <a:close/>
                    <a:moveTo>
                      <a:pt x="620" y="108"/>
                    </a:moveTo>
                    <a:lnTo>
                      <a:pt x="618" y="112"/>
                    </a:lnTo>
                    <a:lnTo>
                      <a:pt x="612" y="119"/>
                    </a:lnTo>
                    <a:lnTo>
                      <a:pt x="605" y="131"/>
                    </a:lnTo>
                    <a:lnTo>
                      <a:pt x="598" y="145"/>
                    </a:lnTo>
                    <a:lnTo>
                      <a:pt x="592" y="163"/>
                    </a:lnTo>
                    <a:lnTo>
                      <a:pt x="587" y="184"/>
                    </a:lnTo>
                    <a:lnTo>
                      <a:pt x="585" y="206"/>
                    </a:lnTo>
                    <a:lnTo>
                      <a:pt x="587" y="230"/>
                    </a:lnTo>
                    <a:lnTo>
                      <a:pt x="594" y="254"/>
                    </a:lnTo>
                    <a:lnTo>
                      <a:pt x="607" y="278"/>
                    </a:lnTo>
                    <a:lnTo>
                      <a:pt x="627" y="302"/>
                    </a:lnTo>
                    <a:lnTo>
                      <a:pt x="639" y="271"/>
                    </a:lnTo>
                    <a:lnTo>
                      <a:pt x="646" y="244"/>
                    </a:lnTo>
                    <a:lnTo>
                      <a:pt x="650" y="219"/>
                    </a:lnTo>
                    <a:lnTo>
                      <a:pt x="651" y="196"/>
                    </a:lnTo>
                    <a:lnTo>
                      <a:pt x="650" y="175"/>
                    </a:lnTo>
                    <a:lnTo>
                      <a:pt x="646" y="157"/>
                    </a:lnTo>
                    <a:lnTo>
                      <a:pt x="641" y="142"/>
                    </a:lnTo>
                    <a:lnTo>
                      <a:pt x="635" y="130"/>
                    </a:lnTo>
                    <a:lnTo>
                      <a:pt x="631" y="120"/>
                    </a:lnTo>
                    <a:lnTo>
                      <a:pt x="626" y="114"/>
                    </a:lnTo>
                    <a:lnTo>
                      <a:pt x="622" y="111"/>
                    </a:lnTo>
                    <a:lnTo>
                      <a:pt x="620" y="108"/>
                    </a:lnTo>
                    <a:close/>
                    <a:moveTo>
                      <a:pt x="642" y="0"/>
                    </a:moveTo>
                    <a:lnTo>
                      <a:pt x="657" y="3"/>
                    </a:lnTo>
                    <a:lnTo>
                      <a:pt x="671" y="11"/>
                    </a:lnTo>
                    <a:lnTo>
                      <a:pt x="685" y="23"/>
                    </a:lnTo>
                    <a:lnTo>
                      <a:pt x="697" y="36"/>
                    </a:lnTo>
                    <a:lnTo>
                      <a:pt x="708" y="50"/>
                    </a:lnTo>
                    <a:lnTo>
                      <a:pt x="718" y="64"/>
                    </a:lnTo>
                    <a:lnTo>
                      <a:pt x="722" y="68"/>
                    </a:lnTo>
                    <a:lnTo>
                      <a:pt x="725" y="72"/>
                    </a:lnTo>
                    <a:lnTo>
                      <a:pt x="728" y="79"/>
                    </a:lnTo>
                    <a:lnTo>
                      <a:pt x="733" y="86"/>
                    </a:lnTo>
                    <a:lnTo>
                      <a:pt x="736" y="96"/>
                    </a:lnTo>
                    <a:lnTo>
                      <a:pt x="739" y="108"/>
                    </a:lnTo>
                    <a:lnTo>
                      <a:pt x="741" y="123"/>
                    </a:lnTo>
                    <a:lnTo>
                      <a:pt x="743" y="140"/>
                    </a:lnTo>
                    <a:lnTo>
                      <a:pt x="744" y="160"/>
                    </a:lnTo>
                    <a:lnTo>
                      <a:pt x="744" y="184"/>
                    </a:lnTo>
                    <a:lnTo>
                      <a:pt x="741" y="211"/>
                    </a:lnTo>
                    <a:lnTo>
                      <a:pt x="739" y="242"/>
                    </a:lnTo>
                    <a:lnTo>
                      <a:pt x="734" y="278"/>
                    </a:lnTo>
                    <a:lnTo>
                      <a:pt x="727" y="318"/>
                    </a:lnTo>
                    <a:lnTo>
                      <a:pt x="720" y="364"/>
                    </a:lnTo>
                    <a:lnTo>
                      <a:pt x="709" y="415"/>
                    </a:lnTo>
                    <a:lnTo>
                      <a:pt x="695" y="472"/>
                    </a:lnTo>
                    <a:lnTo>
                      <a:pt x="733" y="543"/>
                    </a:lnTo>
                    <a:lnTo>
                      <a:pt x="772" y="615"/>
                    </a:lnTo>
                    <a:lnTo>
                      <a:pt x="816" y="684"/>
                    </a:lnTo>
                    <a:lnTo>
                      <a:pt x="861" y="751"/>
                    </a:lnTo>
                    <a:lnTo>
                      <a:pt x="907" y="814"/>
                    </a:lnTo>
                    <a:lnTo>
                      <a:pt x="954" y="873"/>
                    </a:lnTo>
                    <a:lnTo>
                      <a:pt x="1002" y="927"/>
                    </a:lnTo>
                    <a:lnTo>
                      <a:pt x="1058" y="917"/>
                    </a:lnTo>
                    <a:lnTo>
                      <a:pt x="1111" y="910"/>
                    </a:lnTo>
                    <a:lnTo>
                      <a:pt x="1160" y="906"/>
                    </a:lnTo>
                    <a:lnTo>
                      <a:pt x="1204" y="905"/>
                    </a:lnTo>
                    <a:lnTo>
                      <a:pt x="1241" y="906"/>
                    </a:lnTo>
                    <a:lnTo>
                      <a:pt x="1275" y="910"/>
                    </a:lnTo>
                    <a:lnTo>
                      <a:pt x="1304" y="917"/>
                    </a:lnTo>
                    <a:lnTo>
                      <a:pt x="1330" y="927"/>
                    </a:lnTo>
                    <a:lnTo>
                      <a:pt x="1349" y="939"/>
                    </a:lnTo>
                    <a:lnTo>
                      <a:pt x="1366" y="954"/>
                    </a:lnTo>
                    <a:lnTo>
                      <a:pt x="1378" y="973"/>
                    </a:lnTo>
                    <a:lnTo>
                      <a:pt x="1386" y="996"/>
                    </a:lnTo>
                    <a:lnTo>
                      <a:pt x="1388" y="1020"/>
                    </a:lnTo>
                    <a:lnTo>
                      <a:pt x="1383" y="1046"/>
                    </a:lnTo>
                    <a:lnTo>
                      <a:pt x="1372" y="1073"/>
                    </a:lnTo>
                    <a:lnTo>
                      <a:pt x="1355" y="1102"/>
                    </a:lnTo>
                    <a:lnTo>
                      <a:pt x="1333" y="1127"/>
                    </a:lnTo>
                    <a:lnTo>
                      <a:pt x="1309" y="1148"/>
                    </a:lnTo>
                    <a:lnTo>
                      <a:pt x="1282" y="1162"/>
                    </a:lnTo>
                    <a:lnTo>
                      <a:pt x="1252" y="1170"/>
                    </a:lnTo>
                    <a:lnTo>
                      <a:pt x="1220" y="1174"/>
                    </a:lnTo>
                    <a:lnTo>
                      <a:pt x="1189" y="1170"/>
                    </a:lnTo>
                    <a:lnTo>
                      <a:pt x="1155" y="1162"/>
                    </a:lnTo>
                    <a:lnTo>
                      <a:pt x="1121" y="1149"/>
                    </a:lnTo>
                    <a:lnTo>
                      <a:pt x="1084" y="1129"/>
                    </a:lnTo>
                    <a:lnTo>
                      <a:pt x="1046" y="1103"/>
                    </a:lnTo>
                    <a:lnTo>
                      <a:pt x="1008" y="1072"/>
                    </a:lnTo>
                    <a:lnTo>
                      <a:pt x="968" y="1036"/>
                    </a:lnTo>
                    <a:lnTo>
                      <a:pt x="893" y="1054"/>
                    </a:lnTo>
                    <a:lnTo>
                      <a:pt x="816" y="1073"/>
                    </a:lnTo>
                    <a:lnTo>
                      <a:pt x="738" y="1096"/>
                    </a:lnTo>
                    <a:lnTo>
                      <a:pt x="659" y="1120"/>
                    </a:lnTo>
                    <a:lnTo>
                      <a:pt x="583" y="1148"/>
                    </a:lnTo>
                    <a:lnTo>
                      <a:pt x="507" y="1176"/>
                    </a:lnTo>
                    <a:lnTo>
                      <a:pt x="436" y="1205"/>
                    </a:lnTo>
                    <a:lnTo>
                      <a:pt x="407" y="1267"/>
                    </a:lnTo>
                    <a:lnTo>
                      <a:pt x="377" y="1323"/>
                    </a:lnTo>
                    <a:lnTo>
                      <a:pt x="349" y="1375"/>
                    </a:lnTo>
                    <a:lnTo>
                      <a:pt x="320" y="1421"/>
                    </a:lnTo>
                    <a:lnTo>
                      <a:pt x="293" y="1461"/>
                    </a:lnTo>
                    <a:lnTo>
                      <a:pt x="268" y="1495"/>
                    </a:lnTo>
                    <a:lnTo>
                      <a:pt x="243" y="1524"/>
                    </a:lnTo>
                    <a:lnTo>
                      <a:pt x="219" y="1547"/>
                    </a:lnTo>
                    <a:lnTo>
                      <a:pt x="195" y="1565"/>
                    </a:lnTo>
                    <a:lnTo>
                      <a:pt x="172" y="1578"/>
                    </a:lnTo>
                    <a:lnTo>
                      <a:pt x="149" y="1586"/>
                    </a:lnTo>
                    <a:lnTo>
                      <a:pt x="126" y="1588"/>
                    </a:lnTo>
                    <a:lnTo>
                      <a:pt x="105" y="1586"/>
                    </a:lnTo>
                    <a:lnTo>
                      <a:pt x="87" y="1579"/>
                    </a:lnTo>
                    <a:lnTo>
                      <a:pt x="68" y="1568"/>
                    </a:lnTo>
                    <a:lnTo>
                      <a:pt x="44" y="1547"/>
                    </a:lnTo>
                    <a:lnTo>
                      <a:pt x="26" y="1527"/>
                    </a:lnTo>
                    <a:lnTo>
                      <a:pt x="14" y="1507"/>
                    </a:lnTo>
                    <a:lnTo>
                      <a:pt x="6" y="1486"/>
                    </a:lnTo>
                    <a:lnTo>
                      <a:pt x="1" y="1468"/>
                    </a:lnTo>
                    <a:lnTo>
                      <a:pt x="0" y="1449"/>
                    </a:lnTo>
                    <a:lnTo>
                      <a:pt x="1" y="1434"/>
                    </a:lnTo>
                    <a:lnTo>
                      <a:pt x="9" y="1401"/>
                    </a:lnTo>
                    <a:lnTo>
                      <a:pt x="24" y="1367"/>
                    </a:lnTo>
                    <a:lnTo>
                      <a:pt x="48" y="1334"/>
                    </a:lnTo>
                    <a:lnTo>
                      <a:pt x="81" y="1300"/>
                    </a:lnTo>
                    <a:lnTo>
                      <a:pt x="120" y="1267"/>
                    </a:lnTo>
                    <a:lnTo>
                      <a:pt x="169" y="1233"/>
                    </a:lnTo>
                    <a:lnTo>
                      <a:pt x="224" y="1198"/>
                    </a:lnTo>
                    <a:lnTo>
                      <a:pt x="289" y="1164"/>
                    </a:lnTo>
                    <a:lnTo>
                      <a:pt x="361" y="1129"/>
                    </a:lnTo>
                    <a:lnTo>
                      <a:pt x="395" y="1052"/>
                    </a:lnTo>
                    <a:lnTo>
                      <a:pt x="428" y="973"/>
                    </a:lnTo>
                    <a:lnTo>
                      <a:pt x="459" y="891"/>
                    </a:lnTo>
                    <a:lnTo>
                      <a:pt x="489" y="808"/>
                    </a:lnTo>
                    <a:lnTo>
                      <a:pt x="517" y="725"/>
                    </a:lnTo>
                    <a:lnTo>
                      <a:pt x="544" y="642"/>
                    </a:lnTo>
                    <a:lnTo>
                      <a:pt x="568" y="561"/>
                    </a:lnTo>
                    <a:lnTo>
                      <a:pt x="588" y="483"/>
                    </a:lnTo>
                    <a:lnTo>
                      <a:pt x="572" y="446"/>
                    </a:lnTo>
                    <a:lnTo>
                      <a:pt x="557" y="409"/>
                    </a:lnTo>
                    <a:lnTo>
                      <a:pt x="542" y="369"/>
                    </a:lnTo>
                    <a:lnTo>
                      <a:pt x="528" y="330"/>
                    </a:lnTo>
                    <a:lnTo>
                      <a:pt x="517" y="291"/>
                    </a:lnTo>
                    <a:lnTo>
                      <a:pt x="509" y="253"/>
                    </a:lnTo>
                    <a:lnTo>
                      <a:pt x="502" y="214"/>
                    </a:lnTo>
                    <a:lnTo>
                      <a:pt x="499" y="178"/>
                    </a:lnTo>
                    <a:lnTo>
                      <a:pt x="499" y="144"/>
                    </a:lnTo>
                    <a:lnTo>
                      <a:pt x="504" y="113"/>
                    </a:lnTo>
                    <a:lnTo>
                      <a:pt x="513" y="83"/>
                    </a:lnTo>
                    <a:lnTo>
                      <a:pt x="523" y="64"/>
                    </a:lnTo>
                    <a:lnTo>
                      <a:pt x="534" y="46"/>
                    </a:lnTo>
                    <a:lnTo>
                      <a:pt x="547" y="31"/>
                    </a:lnTo>
                    <a:lnTo>
                      <a:pt x="562" y="19"/>
                    </a:lnTo>
                    <a:lnTo>
                      <a:pt x="581" y="10"/>
                    </a:lnTo>
                    <a:lnTo>
                      <a:pt x="592" y="8"/>
                    </a:lnTo>
                    <a:lnTo>
                      <a:pt x="605" y="5"/>
                    </a:lnTo>
                    <a:lnTo>
                      <a:pt x="619" y="2"/>
                    </a:lnTo>
                    <a:lnTo>
                      <a:pt x="632" y="1"/>
                    </a:lnTo>
                    <a:lnTo>
                      <a:pt x="6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grpSp>
      </p:grpSp>
      <p:grpSp>
        <p:nvGrpSpPr>
          <p:cNvPr id="30" name="Group 29"/>
          <p:cNvGrpSpPr/>
          <p:nvPr/>
        </p:nvGrpSpPr>
        <p:grpSpPr>
          <a:xfrm>
            <a:off x="3871412" y="2898322"/>
            <a:ext cx="1234440" cy="1234440"/>
            <a:chOff x="3129882" y="2721429"/>
            <a:chExt cx="1645920" cy="1645920"/>
          </a:xfrm>
        </p:grpSpPr>
        <p:sp>
          <p:nvSpPr>
            <p:cNvPr id="4" name="Rounded Rectangle 3"/>
            <p:cNvSpPr/>
            <p:nvPr/>
          </p:nvSpPr>
          <p:spPr>
            <a:xfrm>
              <a:off x="3129882" y="2721429"/>
              <a:ext cx="1645920" cy="1645920"/>
            </a:xfrm>
            <a:prstGeom prst="roundRect">
              <a:avLst/>
            </a:prstGeom>
            <a:solidFill>
              <a:schemeClr val="accent3"/>
            </a:solidFill>
            <a:ln>
              <a:noFill/>
            </a:ln>
            <a:effectLst>
              <a:outerShdw blurRad="279400" dist="38100" dir="5400000" algn="t" rotWithShape="0">
                <a:schemeClr val="accent3">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grpSp>
          <p:nvGrpSpPr>
            <p:cNvPr id="24" name="Group 13"/>
            <p:cNvGrpSpPr>
              <a:grpSpLocks noChangeAspect="1"/>
            </p:cNvGrpSpPr>
            <p:nvPr/>
          </p:nvGrpSpPr>
          <p:grpSpPr bwMode="auto">
            <a:xfrm>
              <a:off x="3467121" y="3144865"/>
              <a:ext cx="971442" cy="799049"/>
              <a:chOff x="945" y="441"/>
              <a:chExt cx="3088" cy="2540"/>
            </a:xfrm>
            <a:solidFill>
              <a:schemeClr val="bg1"/>
            </a:solidFill>
          </p:grpSpPr>
          <p:sp>
            <p:nvSpPr>
              <p:cNvPr id="27" name="Freeform 15"/>
              <p:cNvSpPr>
                <a:spLocks/>
              </p:cNvSpPr>
              <p:nvPr/>
            </p:nvSpPr>
            <p:spPr bwMode="auto">
              <a:xfrm>
                <a:off x="1447" y="441"/>
                <a:ext cx="949" cy="2084"/>
              </a:xfrm>
              <a:custGeom>
                <a:avLst/>
                <a:gdLst>
                  <a:gd name="T0" fmla="*/ 65 w 1899"/>
                  <a:gd name="T1" fmla="*/ 0 h 4168"/>
                  <a:gd name="T2" fmla="*/ 84 w 1899"/>
                  <a:gd name="T3" fmla="*/ 5 h 4168"/>
                  <a:gd name="T4" fmla="*/ 1861 w 1899"/>
                  <a:gd name="T5" fmla="*/ 710 h 4168"/>
                  <a:gd name="T6" fmla="*/ 1882 w 1899"/>
                  <a:gd name="T7" fmla="*/ 724 h 4168"/>
                  <a:gd name="T8" fmla="*/ 1895 w 1899"/>
                  <a:gd name="T9" fmla="*/ 744 h 4168"/>
                  <a:gd name="T10" fmla="*/ 1899 w 1899"/>
                  <a:gd name="T11" fmla="*/ 768 h 4168"/>
                  <a:gd name="T12" fmla="*/ 1899 w 1899"/>
                  <a:gd name="T13" fmla="*/ 4107 h 4168"/>
                  <a:gd name="T14" fmla="*/ 1897 w 1899"/>
                  <a:gd name="T15" fmla="*/ 4127 h 4168"/>
                  <a:gd name="T16" fmla="*/ 1887 w 1899"/>
                  <a:gd name="T17" fmla="*/ 4144 h 4168"/>
                  <a:gd name="T18" fmla="*/ 1873 w 1899"/>
                  <a:gd name="T19" fmla="*/ 4159 h 4168"/>
                  <a:gd name="T20" fmla="*/ 1856 w 1899"/>
                  <a:gd name="T21" fmla="*/ 4167 h 4168"/>
                  <a:gd name="T22" fmla="*/ 1837 w 1899"/>
                  <a:gd name="T23" fmla="*/ 4168 h 4168"/>
                  <a:gd name="T24" fmla="*/ 1826 w 1899"/>
                  <a:gd name="T25" fmla="*/ 4168 h 4168"/>
                  <a:gd name="T26" fmla="*/ 1813 w 1899"/>
                  <a:gd name="T27" fmla="*/ 4165 h 4168"/>
                  <a:gd name="T28" fmla="*/ 1674 w 1899"/>
                  <a:gd name="T29" fmla="*/ 4110 h 4168"/>
                  <a:gd name="T30" fmla="*/ 1526 w 1899"/>
                  <a:gd name="T31" fmla="*/ 4064 h 4168"/>
                  <a:gd name="T32" fmla="*/ 1371 w 1899"/>
                  <a:gd name="T33" fmla="*/ 4021 h 4168"/>
                  <a:gd name="T34" fmla="*/ 1204 w 1899"/>
                  <a:gd name="T35" fmla="*/ 3981 h 4168"/>
                  <a:gd name="T36" fmla="*/ 1032 w 1899"/>
                  <a:gd name="T37" fmla="*/ 3950 h 4168"/>
                  <a:gd name="T38" fmla="*/ 852 w 1899"/>
                  <a:gd name="T39" fmla="*/ 3922 h 4168"/>
                  <a:gd name="T40" fmla="*/ 663 w 1899"/>
                  <a:gd name="T41" fmla="*/ 3899 h 4168"/>
                  <a:gd name="T42" fmla="*/ 468 w 1899"/>
                  <a:gd name="T43" fmla="*/ 3880 h 4168"/>
                  <a:gd name="T44" fmla="*/ 268 w 1899"/>
                  <a:gd name="T45" fmla="*/ 3869 h 4168"/>
                  <a:gd name="T46" fmla="*/ 62 w 1899"/>
                  <a:gd name="T47" fmla="*/ 3862 h 4168"/>
                  <a:gd name="T48" fmla="*/ 37 w 1899"/>
                  <a:gd name="T49" fmla="*/ 3856 h 4168"/>
                  <a:gd name="T50" fmla="*/ 17 w 1899"/>
                  <a:gd name="T51" fmla="*/ 3843 h 4168"/>
                  <a:gd name="T52" fmla="*/ 4 w 1899"/>
                  <a:gd name="T53" fmla="*/ 3824 h 4168"/>
                  <a:gd name="T54" fmla="*/ 0 w 1899"/>
                  <a:gd name="T55" fmla="*/ 3800 h 4168"/>
                  <a:gd name="T56" fmla="*/ 0 w 1899"/>
                  <a:gd name="T57" fmla="*/ 61 h 4168"/>
                  <a:gd name="T58" fmla="*/ 4 w 1899"/>
                  <a:gd name="T59" fmla="*/ 43 h 4168"/>
                  <a:gd name="T60" fmla="*/ 13 w 1899"/>
                  <a:gd name="T61" fmla="*/ 24 h 4168"/>
                  <a:gd name="T62" fmla="*/ 28 w 1899"/>
                  <a:gd name="T63" fmla="*/ 11 h 4168"/>
                  <a:gd name="T64" fmla="*/ 45 w 1899"/>
                  <a:gd name="T65" fmla="*/ 2 h 4168"/>
                  <a:gd name="T66" fmla="*/ 65 w 1899"/>
                  <a:gd name="T67" fmla="*/ 0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9" h="4168">
                    <a:moveTo>
                      <a:pt x="65" y="0"/>
                    </a:moveTo>
                    <a:lnTo>
                      <a:pt x="84" y="5"/>
                    </a:lnTo>
                    <a:lnTo>
                      <a:pt x="1861" y="710"/>
                    </a:lnTo>
                    <a:lnTo>
                      <a:pt x="1882" y="724"/>
                    </a:lnTo>
                    <a:lnTo>
                      <a:pt x="1895" y="744"/>
                    </a:lnTo>
                    <a:lnTo>
                      <a:pt x="1899" y="768"/>
                    </a:lnTo>
                    <a:lnTo>
                      <a:pt x="1899" y="4107"/>
                    </a:lnTo>
                    <a:lnTo>
                      <a:pt x="1897" y="4127"/>
                    </a:lnTo>
                    <a:lnTo>
                      <a:pt x="1887" y="4144"/>
                    </a:lnTo>
                    <a:lnTo>
                      <a:pt x="1873" y="4159"/>
                    </a:lnTo>
                    <a:lnTo>
                      <a:pt x="1856" y="4167"/>
                    </a:lnTo>
                    <a:lnTo>
                      <a:pt x="1837" y="4168"/>
                    </a:lnTo>
                    <a:lnTo>
                      <a:pt x="1826" y="4168"/>
                    </a:lnTo>
                    <a:lnTo>
                      <a:pt x="1813" y="4165"/>
                    </a:lnTo>
                    <a:lnTo>
                      <a:pt x="1674" y="4110"/>
                    </a:lnTo>
                    <a:lnTo>
                      <a:pt x="1526" y="4064"/>
                    </a:lnTo>
                    <a:lnTo>
                      <a:pt x="1371" y="4021"/>
                    </a:lnTo>
                    <a:lnTo>
                      <a:pt x="1204" y="3981"/>
                    </a:lnTo>
                    <a:lnTo>
                      <a:pt x="1032" y="3950"/>
                    </a:lnTo>
                    <a:lnTo>
                      <a:pt x="852" y="3922"/>
                    </a:lnTo>
                    <a:lnTo>
                      <a:pt x="663" y="3899"/>
                    </a:lnTo>
                    <a:lnTo>
                      <a:pt x="468" y="3880"/>
                    </a:lnTo>
                    <a:lnTo>
                      <a:pt x="268" y="3869"/>
                    </a:lnTo>
                    <a:lnTo>
                      <a:pt x="62" y="3862"/>
                    </a:lnTo>
                    <a:lnTo>
                      <a:pt x="37" y="3856"/>
                    </a:lnTo>
                    <a:lnTo>
                      <a:pt x="17" y="3843"/>
                    </a:lnTo>
                    <a:lnTo>
                      <a:pt x="4" y="3824"/>
                    </a:lnTo>
                    <a:lnTo>
                      <a:pt x="0" y="3800"/>
                    </a:lnTo>
                    <a:lnTo>
                      <a:pt x="0" y="61"/>
                    </a:lnTo>
                    <a:lnTo>
                      <a:pt x="4" y="43"/>
                    </a:lnTo>
                    <a:lnTo>
                      <a:pt x="13" y="24"/>
                    </a:lnTo>
                    <a:lnTo>
                      <a:pt x="28" y="11"/>
                    </a:lnTo>
                    <a:lnTo>
                      <a:pt x="45" y="2"/>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8" name="Freeform 16"/>
              <p:cNvSpPr>
                <a:spLocks/>
              </p:cNvSpPr>
              <p:nvPr/>
            </p:nvSpPr>
            <p:spPr bwMode="auto">
              <a:xfrm>
                <a:off x="945" y="734"/>
                <a:ext cx="3088" cy="2247"/>
              </a:xfrm>
              <a:custGeom>
                <a:avLst/>
                <a:gdLst>
                  <a:gd name="T0" fmla="*/ 6152 w 6176"/>
                  <a:gd name="T1" fmla="*/ 13 h 4494"/>
                  <a:gd name="T2" fmla="*/ 6176 w 6176"/>
                  <a:gd name="T3" fmla="*/ 62 h 4494"/>
                  <a:gd name="T4" fmla="*/ 6167 w 6176"/>
                  <a:gd name="T5" fmla="*/ 3997 h 4494"/>
                  <a:gd name="T6" fmla="*/ 6126 w 6176"/>
                  <a:gd name="T7" fmla="*/ 4025 h 4494"/>
                  <a:gd name="T8" fmla="*/ 5923 w 6176"/>
                  <a:gd name="T9" fmla="*/ 4010 h 4494"/>
                  <a:gd name="T10" fmla="*/ 5571 w 6176"/>
                  <a:gd name="T11" fmla="*/ 3991 h 4494"/>
                  <a:gd name="T12" fmla="*/ 5105 w 6176"/>
                  <a:gd name="T13" fmla="*/ 3989 h 4494"/>
                  <a:gd name="T14" fmla="*/ 4568 w 6176"/>
                  <a:gd name="T15" fmla="*/ 4028 h 4494"/>
                  <a:gd name="T16" fmla="*/ 4105 w 6176"/>
                  <a:gd name="T17" fmla="*/ 4113 h 4494"/>
                  <a:gd name="T18" fmla="*/ 3723 w 6176"/>
                  <a:gd name="T19" fmla="*/ 4240 h 4494"/>
                  <a:gd name="T20" fmla="*/ 3571 w 6176"/>
                  <a:gd name="T21" fmla="*/ 4315 h 4494"/>
                  <a:gd name="T22" fmla="*/ 3457 w 6176"/>
                  <a:gd name="T23" fmla="*/ 4371 h 4494"/>
                  <a:gd name="T24" fmla="*/ 3311 w 6176"/>
                  <a:gd name="T25" fmla="*/ 4436 h 4494"/>
                  <a:gd name="T26" fmla="*/ 3167 w 6176"/>
                  <a:gd name="T27" fmla="*/ 4483 h 4494"/>
                  <a:gd name="T28" fmla="*/ 3051 w 6176"/>
                  <a:gd name="T29" fmla="*/ 4490 h 4494"/>
                  <a:gd name="T30" fmla="*/ 2914 w 6176"/>
                  <a:gd name="T31" fmla="*/ 4455 h 4494"/>
                  <a:gd name="T32" fmla="*/ 2766 w 6176"/>
                  <a:gd name="T33" fmla="*/ 4393 h 4494"/>
                  <a:gd name="T34" fmla="*/ 2637 w 6176"/>
                  <a:gd name="T35" fmla="*/ 4331 h 4494"/>
                  <a:gd name="T36" fmla="*/ 2562 w 6176"/>
                  <a:gd name="T37" fmla="*/ 4292 h 4494"/>
                  <a:gd name="T38" fmla="*/ 2208 w 6176"/>
                  <a:gd name="T39" fmla="*/ 4150 h 4494"/>
                  <a:gd name="T40" fmla="*/ 1772 w 6176"/>
                  <a:gd name="T41" fmla="*/ 4051 h 4494"/>
                  <a:gd name="T42" fmla="*/ 1258 w 6176"/>
                  <a:gd name="T43" fmla="*/ 3997 h 4494"/>
                  <a:gd name="T44" fmla="*/ 738 w 6176"/>
                  <a:gd name="T45" fmla="*/ 3987 h 4494"/>
                  <a:gd name="T46" fmla="*/ 361 w 6176"/>
                  <a:gd name="T47" fmla="*/ 4002 h 4494"/>
                  <a:gd name="T48" fmla="*/ 69 w 6176"/>
                  <a:gd name="T49" fmla="*/ 4027 h 4494"/>
                  <a:gd name="T50" fmla="*/ 21 w 6176"/>
                  <a:gd name="T51" fmla="*/ 4010 h 4494"/>
                  <a:gd name="T52" fmla="*/ 0 w 6176"/>
                  <a:gd name="T53" fmla="*/ 3965 h 4494"/>
                  <a:gd name="T54" fmla="*/ 11 w 6176"/>
                  <a:gd name="T55" fmla="*/ 26 h 4494"/>
                  <a:gd name="T56" fmla="*/ 62 w 6176"/>
                  <a:gd name="T57" fmla="*/ 0 h 4494"/>
                  <a:gd name="T58" fmla="*/ 727 w 6176"/>
                  <a:gd name="T59" fmla="*/ 198 h 4494"/>
                  <a:gd name="T60" fmla="*/ 753 w 6176"/>
                  <a:gd name="T61" fmla="*/ 249 h 4494"/>
                  <a:gd name="T62" fmla="*/ 753 w 6176"/>
                  <a:gd name="T63" fmla="*/ 3499 h 4494"/>
                  <a:gd name="T64" fmla="*/ 755 w 6176"/>
                  <a:gd name="T65" fmla="*/ 3510 h 4494"/>
                  <a:gd name="T66" fmla="*/ 764 w 6176"/>
                  <a:gd name="T67" fmla="*/ 3524 h 4494"/>
                  <a:gd name="T68" fmla="*/ 905 w 6176"/>
                  <a:gd name="T69" fmla="*/ 3525 h 4494"/>
                  <a:gd name="T70" fmla="*/ 1230 w 6176"/>
                  <a:gd name="T71" fmla="*/ 3533 h 4494"/>
                  <a:gd name="T72" fmla="*/ 1618 w 6176"/>
                  <a:gd name="T73" fmla="*/ 3561 h 4494"/>
                  <a:gd name="T74" fmla="*/ 2038 w 6176"/>
                  <a:gd name="T75" fmla="*/ 3619 h 4494"/>
                  <a:gd name="T76" fmla="*/ 2457 w 6176"/>
                  <a:gd name="T77" fmla="*/ 3718 h 4494"/>
                  <a:gd name="T78" fmla="*/ 2848 w 6176"/>
                  <a:gd name="T79" fmla="*/ 3868 h 4494"/>
                  <a:gd name="T80" fmla="*/ 3210 w 6176"/>
                  <a:gd name="T81" fmla="*/ 3929 h 4494"/>
                  <a:gd name="T82" fmla="*/ 3584 w 6176"/>
                  <a:gd name="T83" fmla="*/ 3763 h 4494"/>
                  <a:gd name="T84" fmla="*/ 3998 w 6176"/>
                  <a:gd name="T85" fmla="*/ 3647 h 4494"/>
                  <a:gd name="T86" fmla="*/ 4420 w 6176"/>
                  <a:gd name="T87" fmla="*/ 3576 h 4494"/>
                  <a:gd name="T88" fmla="*/ 4822 w 6176"/>
                  <a:gd name="T89" fmla="*/ 3540 h 4494"/>
                  <a:gd name="T90" fmla="*/ 5171 w 6176"/>
                  <a:gd name="T91" fmla="*/ 3527 h 4494"/>
                  <a:gd name="T92" fmla="*/ 5393 w 6176"/>
                  <a:gd name="T93" fmla="*/ 3524 h 4494"/>
                  <a:gd name="T94" fmla="*/ 5420 w 6176"/>
                  <a:gd name="T95" fmla="*/ 3495 h 4494"/>
                  <a:gd name="T96" fmla="*/ 5423 w 6176"/>
                  <a:gd name="T97" fmla="*/ 3475 h 4494"/>
                  <a:gd name="T98" fmla="*/ 5437 w 6176"/>
                  <a:gd name="T99" fmla="*/ 213 h 4494"/>
                  <a:gd name="T100" fmla="*/ 6096 w 6176"/>
                  <a:gd name="T101" fmla="*/ 2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76" h="4494">
                    <a:moveTo>
                      <a:pt x="6114" y="0"/>
                    </a:moveTo>
                    <a:lnTo>
                      <a:pt x="6133" y="4"/>
                    </a:lnTo>
                    <a:lnTo>
                      <a:pt x="6152" y="13"/>
                    </a:lnTo>
                    <a:lnTo>
                      <a:pt x="6165" y="26"/>
                    </a:lnTo>
                    <a:lnTo>
                      <a:pt x="6173" y="43"/>
                    </a:lnTo>
                    <a:lnTo>
                      <a:pt x="6176" y="62"/>
                    </a:lnTo>
                    <a:lnTo>
                      <a:pt x="6176" y="3965"/>
                    </a:lnTo>
                    <a:lnTo>
                      <a:pt x="6174" y="3982"/>
                    </a:lnTo>
                    <a:lnTo>
                      <a:pt x="6167" y="3997"/>
                    </a:lnTo>
                    <a:lnTo>
                      <a:pt x="6156" y="4010"/>
                    </a:lnTo>
                    <a:lnTo>
                      <a:pt x="6141" y="4021"/>
                    </a:lnTo>
                    <a:lnTo>
                      <a:pt x="6126" y="4025"/>
                    </a:lnTo>
                    <a:lnTo>
                      <a:pt x="6107" y="4027"/>
                    </a:lnTo>
                    <a:lnTo>
                      <a:pt x="6021" y="4019"/>
                    </a:lnTo>
                    <a:lnTo>
                      <a:pt x="5923" y="4010"/>
                    </a:lnTo>
                    <a:lnTo>
                      <a:pt x="5815" y="4002"/>
                    </a:lnTo>
                    <a:lnTo>
                      <a:pt x="5697" y="3997"/>
                    </a:lnTo>
                    <a:lnTo>
                      <a:pt x="5571" y="3991"/>
                    </a:lnTo>
                    <a:lnTo>
                      <a:pt x="5438" y="3987"/>
                    </a:lnTo>
                    <a:lnTo>
                      <a:pt x="5300" y="3985"/>
                    </a:lnTo>
                    <a:lnTo>
                      <a:pt x="5105" y="3989"/>
                    </a:lnTo>
                    <a:lnTo>
                      <a:pt x="4918" y="3997"/>
                    </a:lnTo>
                    <a:lnTo>
                      <a:pt x="4740" y="4010"/>
                    </a:lnTo>
                    <a:lnTo>
                      <a:pt x="4568" y="4028"/>
                    </a:lnTo>
                    <a:lnTo>
                      <a:pt x="4405" y="4051"/>
                    </a:lnTo>
                    <a:lnTo>
                      <a:pt x="4251" y="4079"/>
                    </a:lnTo>
                    <a:lnTo>
                      <a:pt x="4105" y="4113"/>
                    </a:lnTo>
                    <a:lnTo>
                      <a:pt x="3968" y="4150"/>
                    </a:lnTo>
                    <a:lnTo>
                      <a:pt x="3839" y="4193"/>
                    </a:lnTo>
                    <a:lnTo>
                      <a:pt x="3723" y="4240"/>
                    </a:lnTo>
                    <a:lnTo>
                      <a:pt x="3614" y="4292"/>
                    </a:lnTo>
                    <a:lnTo>
                      <a:pt x="3598" y="4302"/>
                    </a:lnTo>
                    <a:lnTo>
                      <a:pt x="3571" y="4315"/>
                    </a:lnTo>
                    <a:lnTo>
                      <a:pt x="3539" y="4331"/>
                    </a:lnTo>
                    <a:lnTo>
                      <a:pt x="3500" y="4350"/>
                    </a:lnTo>
                    <a:lnTo>
                      <a:pt x="3457" y="4371"/>
                    </a:lnTo>
                    <a:lnTo>
                      <a:pt x="3410" y="4393"/>
                    </a:lnTo>
                    <a:lnTo>
                      <a:pt x="3362" y="4416"/>
                    </a:lnTo>
                    <a:lnTo>
                      <a:pt x="3311" y="4436"/>
                    </a:lnTo>
                    <a:lnTo>
                      <a:pt x="3262" y="4455"/>
                    </a:lnTo>
                    <a:lnTo>
                      <a:pt x="3214" y="4470"/>
                    </a:lnTo>
                    <a:lnTo>
                      <a:pt x="3167" y="4483"/>
                    </a:lnTo>
                    <a:lnTo>
                      <a:pt x="3126" y="4490"/>
                    </a:lnTo>
                    <a:lnTo>
                      <a:pt x="3088" y="4494"/>
                    </a:lnTo>
                    <a:lnTo>
                      <a:pt x="3051" y="4490"/>
                    </a:lnTo>
                    <a:lnTo>
                      <a:pt x="3009" y="4483"/>
                    </a:lnTo>
                    <a:lnTo>
                      <a:pt x="2963" y="4470"/>
                    </a:lnTo>
                    <a:lnTo>
                      <a:pt x="2914" y="4455"/>
                    </a:lnTo>
                    <a:lnTo>
                      <a:pt x="2865" y="4436"/>
                    </a:lnTo>
                    <a:lnTo>
                      <a:pt x="2815" y="4416"/>
                    </a:lnTo>
                    <a:lnTo>
                      <a:pt x="2766" y="4393"/>
                    </a:lnTo>
                    <a:lnTo>
                      <a:pt x="2719" y="4371"/>
                    </a:lnTo>
                    <a:lnTo>
                      <a:pt x="2676" y="4350"/>
                    </a:lnTo>
                    <a:lnTo>
                      <a:pt x="2637" y="4331"/>
                    </a:lnTo>
                    <a:lnTo>
                      <a:pt x="2605" y="4315"/>
                    </a:lnTo>
                    <a:lnTo>
                      <a:pt x="2579" y="4302"/>
                    </a:lnTo>
                    <a:lnTo>
                      <a:pt x="2562" y="4292"/>
                    </a:lnTo>
                    <a:lnTo>
                      <a:pt x="2453" y="4240"/>
                    </a:lnTo>
                    <a:lnTo>
                      <a:pt x="2335" y="4193"/>
                    </a:lnTo>
                    <a:lnTo>
                      <a:pt x="2208" y="4150"/>
                    </a:lnTo>
                    <a:lnTo>
                      <a:pt x="2071" y="4113"/>
                    </a:lnTo>
                    <a:lnTo>
                      <a:pt x="1925" y="4079"/>
                    </a:lnTo>
                    <a:lnTo>
                      <a:pt x="1772" y="4051"/>
                    </a:lnTo>
                    <a:lnTo>
                      <a:pt x="1609" y="4028"/>
                    </a:lnTo>
                    <a:lnTo>
                      <a:pt x="1436" y="4010"/>
                    </a:lnTo>
                    <a:lnTo>
                      <a:pt x="1258" y="3997"/>
                    </a:lnTo>
                    <a:lnTo>
                      <a:pt x="1071" y="3989"/>
                    </a:lnTo>
                    <a:lnTo>
                      <a:pt x="876" y="3985"/>
                    </a:lnTo>
                    <a:lnTo>
                      <a:pt x="738" y="3987"/>
                    </a:lnTo>
                    <a:lnTo>
                      <a:pt x="605" y="3991"/>
                    </a:lnTo>
                    <a:lnTo>
                      <a:pt x="479" y="3997"/>
                    </a:lnTo>
                    <a:lnTo>
                      <a:pt x="361" y="4002"/>
                    </a:lnTo>
                    <a:lnTo>
                      <a:pt x="253" y="4010"/>
                    </a:lnTo>
                    <a:lnTo>
                      <a:pt x="155" y="4019"/>
                    </a:lnTo>
                    <a:lnTo>
                      <a:pt x="69" y="4027"/>
                    </a:lnTo>
                    <a:lnTo>
                      <a:pt x="51" y="4025"/>
                    </a:lnTo>
                    <a:lnTo>
                      <a:pt x="36" y="4021"/>
                    </a:lnTo>
                    <a:lnTo>
                      <a:pt x="21" y="4010"/>
                    </a:lnTo>
                    <a:lnTo>
                      <a:pt x="9" y="3997"/>
                    </a:lnTo>
                    <a:lnTo>
                      <a:pt x="2" y="3982"/>
                    </a:lnTo>
                    <a:lnTo>
                      <a:pt x="0" y="3965"/>
                    </a:lnTo>
                    <a:lnTo>
                      <a:pt x="0" y="62"/>
                    </a:lnTo>
                    <a:lnTo>
                      <a:pt x="4" y="43"/>
                    </a:lnTo>
                    <a:lnTo>
                      <a:pt x="11" y="26"/>
                    </a:lnTo>
                    <a:lnTo>
                      <a:pt x="24" y="13"/>
                    </a:lnTo>
                    <a:lnTo>
                      <a:pt x="43" y="4"/>
                    </a:lnTo>
                    <a:lnTo>
                      <a:pt x="62" y="0"/>
                    </a:lnTo>
                    <a:lnTo>
                      <a:pt x="81" y="2"/>
                    </a:lnTo>
                    <a:lnTo>
                      <a:pt x="708" y="191"/>
                    </a:lnTo>
                    <a:lnTo>
                      <a:pt x="727" y="198"/>
                    </a:lnTo>
                    <a:lnTo>
                      <a:pt x="740" y="213"/>
                    </a:lnTo>
                    <a:lnTo>
                      <a:pt x="749" y="230"/>
                    </a:lnTo>
                    <a:lnTo>
                      <a:pt x="753" y="249"/>
                    </a:lnTo>
                    <a:lnTo>
                      <a:pt x="753" y="3497"/>
                    </a:lnTo>
                    <a:lnTo>
                      <a:pt x="753" y="3497"/>
                    </a:lnTo>
                    <a:lnTo>
                      <a:pt x="753" y="3499"/>
                    </a:lnTo>
                    <a:lnTo>
                      <a:pt x="753" y="3503"/>
                    </a:lnTo>
                    <a:lnTo>
                      <a:pt x="753" y="3507"/>
                    </a:lnTo>
                    <a:lnTo>
                      <a:pt x="755" y="3510"/>
                    </a:lnTo>
                    <a:lnTo>
                      <a:pt x="757" y="3516"/>
                    </a:lnTo>
                    <a:lnTo>
                      <a:pt x="760" y="3520"/>
                    </a:lnTo>
                    <a:lnTo>
                      <a:pt x="764" y="3524"/>
                    </a:lnTo>
                    <a:lnTo>
                      <a:pt x="768" y="3525"/>
                    </a:lnTo>
                    <a:lnTo>
                      <a:pt x="775" y="3525"/>
                    </a:lnTo>
                    <a:lnTo>
                      <a:pt x="905" y="3525"/>
                    </a:lnTo>
                    <a:lnTo>
                      <a:pt x="1006" y="3527"/>
                    </a:lnTo>
                    <a:lnTo>
                      <a:pt x="1114" y="3529"/>
                    </a:lnTo>
                    <a:lnTo>
                      <a:pt x="1230" y="3533"/>
                    </a:lnTo>
                    <a:lnTo>
                      <a:pt x="1354" y="3540"/>
                    </a:lnTo>
                    <a:lnTo>
                      <a:pt x="1483" y="3550"/>
                    </a:lnTo>
                    <a:lnTo>
                      <a:pt x="1618" y="3561"/>
                    </a:lnTo>
                    <a:lnTo>
                      <a:pt x="1757" y="3576"/>
                    </a:lnTo>
                    <a:lnTo>
                      <a:pt x="1895" y="3596"/>
                    </a:lnTo>
                    <a:lnTo>
                      <a:pt x="2038" y="3619"/>
                    </a:lnTo>
                    <a:lnTo>
                      <a:pt x="2178" y="3647"/>
                    </a:lnTo>
                    <a:lnTo>
                      <a:pt x="2318" y="3681"/>
                    </a:lnTo>
                    <a:lnTo>
                      <a:pt x="2457" y="3718"/>
                    </a:lnTo>
                    <a:lnTo>
                      <a:pt x="2592" y="3763"/>
                    </a:lnTo>
                    <a:lnTo>
                      <a:pt x="2723" y="3812"/>
                    </a:lnTo>
                    <a:lnTo>
                      <a:pt x="2848" y="3868"/>
                    </a:lnTo>
                    <a:lnTo>
                      <a:pt x="2966" y="3929"/>
                    </a:lnTo>
                    <a:lnTo>
                      <a:pt x="3088" y="4000"/>
                    </a:lnTo>
                    <a:lnTo>
                      <a:pt x="3210" y="3929"/>
                    </a:lnTo>
                    <a:lnTo>
                      <a:pt x="3328" y="3868"/>
                    </a:lnTo>
                    <a:lnTo>
                      <a:pt x="3453" y="3812"/>
                    </a:lnTo>
                    <a:lnTo>
                      <a:pt x="3584" y="3763"/>
                    </a:lnTo>
                    <a:lnTo>
                      <a:pt x="3719" y="3718"/>
                    </a:lnTo>
                    <a:lnTo>
                      <a:pt x="3858" y="3681"/>
                    </a:lnTo>
                    <a:lnTo>
                      <a:pt x="3998" y="3647"/>
                    </a:lnTo>
                    <a:lnTo>
                      <a:pt x="4139" y="3619"/>
                    </a:lnTo>
                    <a:lnTo>
                      <a:pt x="4281" y="3596"/>
                    </a:lnTo>
                    <a:lnTo>
                      <a:pt x="4420" y="3576"/>
                    </a:lnTo>
                    <a:lnTo>
                      <a:pt x="4558" y="3561"/>
                    </a:lnTo>
                    <a:lnTo>
                      <a:pt x="4691" y="3550"/>
                    </a:lnTo>
                    <a:lnTo>
                      <a:pt x="4822" y="3540"/>
                    </a:lnTo>
                    <a:lnTo>
                      <a:pt x="4946" y="3533"/>
                    </a:lnTo>
                    <a:lnTo>
                      <a:pt x="5062" y="3529"/>
                    </a:lnTo>
                    <a:lnTo>
                      <a:pt x="5171" y="3527"/>
                    </a:lnTo>
                    <a:lnTo>
                      <a:pt x="5272" y="3525"/>
                    </a:lnTo>
                    <a:lnTo>
                      <a:pt x="5373" y="3525"/>
                    </a:lnTo>
                    <a:lnTo>
                      <a:pt x="5393" y="3524"/>
                    </a:lnTo>
                    <a:lnTo>
                      <a:pt x="5407" y="3516"/>
                    </a:lnTo>
                    <a:lnTo>
                      <a:pt x="5416" y="3507"/>
                    </a:lnTo>
                    <a:lnTo>
                      <a:pt x="5420" y="3495"/>
                    </a:lnTo>
                    <a:lnTo>
                      <a:pt x="5423" y="3484"/>
                    </a:lnTo>
                    <a:lnTo>
                      <a:pt x="5423" y="3479"/>
                    </a:lnTo>
                    <a:lnTo>
                      <a:pt x="5423" y="3475"/>
                    </a:lnTo>
                    <a:lnTo>
                      <a:pt x="5423" y="249"/>
                    </a:lnTo>
                    <a:lnTo>
                      <a:pt x="5427" y="230"/>
                    </a:lnTo>
                    <a:lnTo>
                      <a:pt x="5437" y="213"/>
                    </a:lnTo>
                    <a:lnTo>
                      <a:pt x="5450" y="198"/>
                    </a:lnTo>
                    <a:lnTo>
                      <a:pt x="5468" y="191"/>
                    </a:lnTo>
                    <a:lnTo>
                      <a:pt x="6096" y="2"/>
                    </a:lnTo>
                    <a:lnTo>
                      <a:pt x="61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9" name="Freeform 17"/>
              <p:cNvSpPr>
                <a:spLocks/>
              </p:cNvSpPr>
              <p:nvPr/>
            </p:nvSpPr>
            <p:spPr bwMode="auto">
              <a:xfrm>
                <a:off x="2581" y="441"/>
                <a:ext cx="950" cy="2084"/>
              </a:xfrm>
              <a:custGeom>
                <a:avLst/>
                <a:gdLst>
                  <a:gd name="T0" fmla="*/ 1835 w 1900"/>
                  <a:gd name="T1" fmla="*/ 0 h 4168"/>
                  <a:gd name="T2" fmla="*/ 1856 w 1900"/>
                  <a:gd name="T3" fmla="*/ 2 h 4168"/>
                  <a:gd name="T4" fmla="*/ 1872 w 1900"/>
                  <a:gd name="T5" fmla="*/ 11 h 4168"/>
                  <a:gd name="T6" fmla="*/ 1887 w 1900"/>
                  <a:gd name="T7" fmla="*/ 24 h 4168"/>
                  <a:gd name="T8" fmla="*/ 1897 w 1900"/>
                  <a:gd name="T9" fmla="*/ 43 h 4168"/>
                  <a:gd name="T10" fmla="*/ 1900 w 1900"/>
                  <a:gd name="T11" fmla="*/ 61 h 4168"/>
                  <a:gd name="T12" fmla="*/ 1900 w 1900"/>
                  <a:gd name="T13" fmla="*/ 3800 h 4168"/>
                  <a:gd name="T14" fmla="*/ 1895 w 1900"/>
                  <a:gd name="T15" fmla="*/ 3824 h 4168"/>
                  <a:gd name="T16" fmla="*/ 1884 w 1900"/>
                  <a:gd name="T17" fmla="*/ 3843 h 4168"/>
                  <a:gd name="T18" fmla="*/ 1863 w 1900"/>
                  <a:gd name="T19" fmla="*/ 3856 h 4168"/>
                  <a:gd name="T20" fmla="*/ 1839 w 1900"/>
                  <a:gd name="T21" fmla="*/ 3862 h 4168"/>
                  <a:gd name="T22" fmla="*/ 1633 w 1900"/>
                  <a:gd name="T23" fmla="*/ 3869 h 4168"/>
                  <a:gd name="T24" fmla="*/ 1432 w 1900"/>
                  <a:gd name="T25" fmla="*/ 3880 h 4168"/>
                  <a:gd name="T26" fmla="*/ 1238 w 1900"/>
                  <a:gd name="T27" fmla="*/ 3899 h 4168"/>
                  <a:gd name="T28" fmla="*/ 1048 w 1900"/>
                  <a:gd name="T29" fmla="*/ 3922 h 4168"/>
                  <a:gd name="T30" fmla="*/ 869 w 1900"/>
                  <a:gd name="T31" fmla="*/ 3950 h 4168"/>
                  <a:gd name="T32" fmla="*/ 696 w 1900"/>
                  <a:gd name="T33" fmla="*/ 3981 h 4168"/>
                  <a:gd name="T34" fmla="*/ 530 w 1900"/>
                  <a:gd name="T35" fmla="*/ 4021 h 4168"/>
                  <a:gd name="T36" fmla="*/ 374 w 1900"/>
                  <a:gd name="T37" fmla="*/ 4064 h 4168"/>
                  <a:gd name="T38" fmla="*/ 226 w 1900"/>
                  <a:gd name="T39" fmla="*/ 4110 h 4168"/>
                  <a:gd name="T40" fmla="*/ 88 w 1900"/>
                  <a:gd name="T41" fmla="*/ 4165 h 4168"/>
                  <a:gd name="T42" fmla="*/ 75 w 1900"/>
                  <a:gd name="T43" fmla="*/ 4168 h 4168"/>
                  <a:gd name="T44" fmla="*/ 63 w 1900"/>
                  <a:gd name="T45" fmla="*/ 4168 h 4168"/>
                  <a:gd name="T46" fmla="*/ 45 w 1900"/>
                  <a:gd name="T47" fmla="*/ 4167 h 4168"/>
                  <a:gd name="T48" fmla="*/ 28 w 1900"/>
                  <a:gd name="T49" fmla="*/ 4159 h 4168"/>
                  <a:gd name="T50" fmla="*/ 13 w 1900"/>
                  <a:gd name="T51" fmla="*/ 4144 h 4168"/>
                  <a:gd name="T52" fmla="*/ 3 w 1900"/>
                  <a:gd name="T53" fmla="*/ 4127 h 4168"/>
                  <a:gd name="T54" fmla="*/ 2 w 1900"/>
                  <a:gd name="T55" fmla="*/ 4107 h 4168"/>
                  <a:gd name="T56" fmla="*/ 0 w 1900"/>
                  <a:gd name="T57" fmla="*/ 768 h 4168"/>
                  <a:gd name="T58" fmla="*/ 5 w 1900"/>
                  <a:gd name="T59" fmla="*/ 744 h 4168"/>
                  <a:gd name="T60" fmla="*/ 18 w 1900"/>
                  <a:gd name="T61" fmla="*/ 724 h 4168"/>
                  <a:gd name="T62" fmla="*/ 39 w 1900"/>
                  <a:gd name="T63" fmla="*/ 710 h 4168"/>
                  <a:gd name="T64" fmla="*/ 1814 w 1900"/>
                  <a:gd name="T65" fmla="*/ 5 h 4168"/>
                  <a:gd name="T66" fmla="*/ 1835 w 1900"/>
                  <a:gd name="T67" fmla="*/ 0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0" h="4168">
                    <a:moveTo>
                      <a:pt x="1835" y="0"/>
                    </a:moveTo>
                    <a:lnTo>
                      <a:pt x="1856" y="2"/>
                    </a:lnTo>
                    <a:lnTo>
                      <a:pt x="1872" y="11"/>
                    </a:lnTo>
                    <a:lnTo>
                      <a:pt x="1887" y="24"/>
                    </a:lnTo>
                    <a:lnTo>
                      <a:pt x="1897" y="43"/>
                    </a:lnTo>
                    <a:lnTo>
                      <a:pt x="1900" y="61"/>
                    </a:lnTo>
                    <a:lnTo>
                      <a:pt x="1900" y="3800"/>
                    </a:lnTo>
                    <a:lnTo>
                      <a:pt x="1895" y="3824"/>
                    </a:lnTo>
                    <a:lnTo>
                      <a:pt x="1884" y="3843"/>
                    </a:lnTo>
                    <a:lnTo>
                      <a:pt x="1863" y="3856"/>
                    </a:lnTo>
                    <a:lnTo>
                      <a:pt x="1839" y="3862"/>
                    </a:lnTo>
                    <a:lnTo>
                      <a:pt x="1633" y="3869"/>
                    </a:lnTo>
                    <a:lnTo>
                      <a:pt x="1432" y="3880"/>
                    </a:lnTo>
                    <a:lnTo>
                      <a:pt x="1238" y="3899"/>
                    </a:lnTo>
                    <a:lnTo>
                      <a:pt x="1048" y="3922"/>
                    </a:lnTo>
                    <a:lnTo>
                      <a:pt x="869" y="3950"/>
                    </a:lnTo>
                    <a:lnTo>
                      <a:pt x="696" y="3981"/>
                    </a:lnTo>
                    <a:lnTo>
                      <a:pt x="530" y="4021"/>
                    </a:lnTo>
                    <a:lnTo>
                      <a:pt x="374" y="4064"/>
                    </a:lnTo>
                    <a:lnTo>
                      <a:pt x="226" y="4110"/>
                    </a:lnTo>
                    <a:lnTo>
                      <a:pt x="88" y="4165"/>
                    </a:lnTo>
                    <a:lnTo>
                      <a:pt x="75" y="4168"/>
                    </a:lnTo>
                    <a:lnTo>
                      <a:pt x="63" y="4168"/>
                    </a:lnTo>
                    <a:lnTo>
                      <a:pt x="45" y="4167"/>
                    </a:lnTo>
                    <a:lnTo>
                      <a:pt x="28" y="4159"/>
                    </a:lnTo>
                    <a:lnTo>
                      <a:pt x="13" y="4144"/>
                    </a:lnTo>
                    <a:lnTo>
                      <a:pt x="3" y="4127"/>
                    </a:lnTo>
                    <a:lnTo>
                      <a:pt x="2" y="4107"/>
                    </a:lnTo>
                    <a:lnTo>
                      <a:pt x="0" y="768"/>
                    </a:lnTo>
                    <a:lnTo>
                      <a:pt x="5" y="744"/>
                    </a:lnTo>
                    <a:lnTo>
                      <a:pt x="18" y="724"/>
                    </a:lnTo>
                    <a:lnTo>
                      <a:pt x="39" y="710"/>
                    </a:lnTo>
                    <a:lnTo>
                      <a:pt x="1814" y="5"/>
                    </a:lnTo>
                    <a:lnTo>
                      <a:pt x="18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grpSp>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171279" y="-609600"/>
            <a:ext cx="914870" cy="223635"/>
          </a:xfrm>
          <a:prstGeom prst="rect">
            <a:avLst/>
          </a:prstGeom>
        </p:spPr>
      </p:pic>
      <p:pic>
        <p:nvPicPr>
          <p:cNvPr id="43" name="Picture 42"/>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74854" y="-1447800"/>
            <a:ext cx="914870" cy="223635"/>
          </a:xfrm>
          <a:prstGeom prst="rect">
            <a:avLst/>
          </a:prstGeom>
        </p:spPr>
      </p:pic>
      <p:sp>
        <p:nvSpPr>
          <p:cNvPr id="44" name="Rectangle 43"/>
          <p:cNvSpPr/>
          <p:nvPr/>
        </p:nvSpPr>
        <p:spPr>
          <a:xfrm>
            <a:off x="1940677" y="4302213"/>
            <a:ext cx="1781258" cy="707886"/>
          </a:xfrm>
          <a:prstGeom prst="rect">
            <a:avLst/>
          </a:prstGeom>
        </p:spPr>
        <p:txBody>
          <a:bodyPr wrap="none">
            <a:spAutoFit/>
          </a:bodyPr>
          <a:lstStyle/>
          <a:p>
            <a:pPr algn="ctr">
              <a:buClr>
                <a:srgbClr val="FFCC00"/>
              </a:buClr>
            </a:pPr>
            <a:r>
              <a:rPr lang="en-US" sz="2000" b="1" dirty="0">
                <a:solidFill>
                  <a:srgbClr val="F2F2F2"/>
                </a:solidFill>
                <a:latin typeface="Raleway" panose="020B0503030101060003" pitchFamily="34" charset="0"/>
              </a:rPr>
              <a:t>Presentations </a:t>
            </a:r>
          </a:p>
          <a:p>
            <a:pPr algn="ctr">
              <a:buClr>
                <a:srgbClr val="FFCC00"/>
              </a:buClr>
            </a:pPr>
            <a:r>
              <a:rPr lang="en-US" sz="2000" b="1" dirty="0">
                <a:solidFill>
                  <a:srgbClr val="F2F2F2"/>
                </a:solidFill>
                <a:latin typeface="Raleway" panose="020B0503030101060003" pitchFamily="34" charset="0"/>
              </a:rPr>
              <a:t>+ Information</a:t>
            </a:r>
          </a:p>
        </p:txBody>
      </p:sp>
      <p:grpSp>
        <p:nvGrpSpPr>
          <p:cNvPr id="15" name="Group 14"/>
          <p:cNvGrpSpPr/>
          <p:nvPr/>
        </p:nvGrpSpPr>
        <p:grpSpPr>
          <a:xfrm>
            <a:off x="8693517" y="2898322"/>
            <a:ext cx="1234440" cy="1234440"/>
            <a:chOff x="8693517" y="2898322"/>
            <a:chExt cx="1234440" cy="1234440"/>
          </a:xfrm>
        </p:grpSpPr>
        <p:grpSp>
          <p:nvGrpSpPr>
            <p:cNvPr id="46" name="Group 45"/>
            <p:cNvGrpSpPr/>
            <p:nvPr/>
          </p:nvGrpSpPr>
          <p:grpSpPr>
            <a:xfrm>
              <a:off x="8693517" y="2898322"/>
              <a:ext cx="1234440" cy="1234440"/>
              <a:chOff x="9559356" y="2721429"/>
              <a:chExt cx="1645920" cy="1645920"/>
            </a:xfrm>
          </p:grpSpPr>
          <p:sp>
            <p:nvSpPr>
              <p:cNvPr id="7" name="Rounded Rectangle 6"/>
              <p:cNvSpPr/>
              <p:nvPr/>
            </p:nvSpPr>
            <p:spPr>
              <a:xfrm>
                <a:off x="9559356" y="2721429"/>
                <a:ext cx="1645920" cy="1645920"/>
              </a:xfrm>
              <a:prstGeom prst="roundRect">
                <a:avLst/>
              </a:prstGeom>
              <a:solidFill>
                <a:schemeClr val="accent4"/>
              </a:solidFill>
              <a:ln>
                <a:noFill/>
              </a:ln>
              <a:effectLst>
                <a:outerShdw blurRad="279400" dist="38100" dir="5400000" algn="t" rotWithShape="0">
                  <a:schemeClr val="accent4">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pic>
            <p:nvPicPr>
              <p:cNvPr id="45" name="Picture 4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2771" y="2784284"/>
                <a:ext cx="1160029" cy="847959"/>
              </a:xfrm>
              <a:prstGeom prst="rect">
                <a:avLst/>
              </a:prstGeom>
            </p:spPr>
          </p:pic>
        </p:grpSp>
        <p:sp>
          <p:nvSpPr>
            <p:cNvPr id="47" name="Rectangle 46"/>
            <p:cNvSpPr/>
            <p:nvPr/>
          </p:nvSpPr>
          <p:spPr>
            <a:xfrm>
              <a:off x="8693517" y="3621092"/>
              <a:ext cx="1229504" cy="461665"/>
            </a:xfrm>
            <a:prstGeom prst="rect">
              <a:avLst/>
            </a:prstGeom>
          </p:spPr>
          <p:txBody>
            <a:bodyPr wrap="square">
              <a:spAutoFit/>
            </a:bodyPr>
            <a:lstStyle/>
            <a:p>
              <a:pPr algn="ctr">
                <a:buClr>
                  <a:srgbClr val="FFCC00"/>
                </a:buClr>
              </a:pPr>
              <a:r>
                <a:rPr lang="en-US" sz="1200" dirty="0">
                  <a:solidFill>
                    <a:srgbClr val="F2F2F2"/>
                  </a:solidFill>
                  <a:latin typeface="Raleway" panose="020B0503030101060003" pitchFamily="34" charset="0"/>
                </a:rPr>
                <a:t>ma &amp; GMTSS tickets</a:t>
              </a:r>
            </a:p>
          </p:txBody>
        </p:sp>
      </p:grpSp>
      <p:grpSp>
        <p:nvGrpSpPr>
          <p:cNvPr id="8" name="Group 7"/>
          <p:cNvGrpSpPr/>
          <p:nvPr/>
        </p:nvGrpSpPr>
        <p:grpSpPr>
          <a:xfrm>
            <a:off x="5432365" y="2898322"/>
            <a:ext cx="1380768" cy="1234440"/>
            <a:chOff x="5432365" y="2898322"/>
            <a:chExt cx="1380768" cy="1234440"/>
          </a:xfrm>
        </p:grpSpPr>
        <p:sp>
          <p:nvSpPr>
            <p:cNvPr id="5" name="Rounded Rectangle 4"/>
            <p:cNvSpPr/>
            <p:nvPr/>
          </p:nvSpPr>
          <p:spPr>
            <a:xfrm>
              <a:off x="5478780" y="2898322"/>
              <a:ext cx="1234440" cy="1234440"/>
            </a:xfrm>
            <a:prstGeom prst="roundRect">
              <a:avLst/>
            </a:prstGeom>
            <a:solidFill>
              <a:schemeClr val="accent5"/>
            </a:solidFill>
            <a:ln>
              <a:noFill/>
            </a:ln>
            <a:effectLst>
              <a:outerShdw blurRad="279400" dist="38100" dir="5400000" algn="t" rotWithShape="0">
                <a:schemeClr val="accent5">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grpSp>
          <p:nvGrpSpPr>
            <p:cNvPr id="56" name="Group 55"/>
            <p:cNvGrpSpPr/>
            <p:nvPr/>
          </p:nvGrpSpPr>
          <p:grpSpPr>
            <a:xfrm>
              <a:off x="5910079" y="2965296"/>
              <a:ext cx="371842" cy="610152"/>
              <a:chOff x="9091526" y="2925382"/>
              <a:chExt cx="182547" cy="299542"/>
            </a:xfrm>
            <a:solidFill>
              <a:schemeClr val="bg1"/>
            </a:solidFill>
          </p:grpSpPr>
          <p:sp>
            <p:nvSpPr>
              <p:cNvPr id="57" name="Freeform 29"/>
              <p:cNvSpPr>
                <a:spLocks noEditPoints="1"/>
              </p:cNvSpPr>
              <p:nvPr/>
            </p:nvSpPr>
            <p:spPr bwMode="auto">
              <a:xfrm>
                <a:off x="9091526" y="2925382"/>
                <a:ext cx="182547" cy="299542"/>
              </a:xfrm>
              <a:custGeom>
                <a:avLst/>
                <a:gdLst>
                  <a:gd name="T0" fmla="*/ 120 w 1682"/>
                  <a:gd name="T1" fmla="*/ 2580 h 2760"/>
                  <a:gd name="T2" fmla="*/ 131 w 1682"/>
                  <a:gd name="T3" fmla="*/ 2615 h 2760"/>
                  <a:gd name="T4" fmla="*/ 161 w 1682"/>
                  <a:gd name="T5" fmla="*/ 2636 h 2760"/>
                  <a:gd name="T6" fmla="*/ 1501 w 1682"/>
                  <a:gd name="T7" fmla="*/ 2640 h 2760"/>
                  <a:gd name="T8" fmla="*/ 1537 w 1682"/>
                  <a:gd name="T9" fmla="*/ 2629 h 2760"/>
                  <a:gd name="T10" fmla="*/ 1558 w 1682"/>
                  <a:gd name="T11" fmla="*/ 2599 h 2760"/>
                  <a:gd name="T12" fmla="*/ 1562 w 1682"/>
                  <a:gd name="T13" fmla="*/ 2280 h 2760"/>
                  <a:gd name="T14" fmla="*/ 120 w 1682"/>
                  <a:gd name="T15" fmla="*/ 480 h 2760"/>
                  <a:gd name="T16" fmla="*/ 1562 w 1682"/>
                  <a:gd name="T17" fmla="*/ 2160 h 2760"/>
                  <a:gd name="T18" fmla="*/ 120 w 1682"/>
                  <a:gd name="T19" fmla="*/ 480 h 2760"/>
                  <a:gd name="T20" fmla="*/ 161 w 1682"/>
                  <a:gd name="T21" fmla="*/ 123 h 2760"/>
                  <a:gd name="T22" fmla="*/ 131 w 1682"/>
                  <a:gd name="T23" fmla="*/ 145 h 2760"/>
                  <a:gd name="T24" fmla="*/ 120 w 1682"/>
                  <a:gd name="T25" fmla="*/ 180 h 2760"/>
                  <a:gd name="T26" fmla="*/ 1562 w 1682"/>
                  <a:gd name="T27" fmla="*/ 359 h 2760"/>
                  <a:gd name="T28" fmla="*/ 1558 w 1682"/>
                  <a:gd name="T29" fmla="*/ 161 h 2760"/>
                  <a:gd name="T30" fmla="*/ 1537 w 1682"/>
                  <a:gd name="T31" fmla="*/ 131 h 2760"/>
                  <a:gd name="T32" fmla="*/ 1501 w 1682"/>
                  <a:gd name="T33" fmla="*/ 120 h 2760"/>
                  <a:gd name="T34" fmla="*/ 180 w 1682"/>
                  <a:gd name="T35" fmla="*/ 0 h 2760"/>
                  <a:gd name="T36" fmla="*/ 1534 w 1682"/>
                  <a:gd name="T37" fmla="*/ 3 h 2760"/>
                  <a:gd name="T38" fmla="*/ 1592 w 1682"/>
                  <a:gd name="T39" fmla="*/ 25 h 2760"/>
                  <a:gd name="T40" fmla="*/ 1640 w 1682"/>
                  <a:gd name="T41" fmla="*/ 64 h 2760"/>
                  <a:gd name="T42" fmla="*/ 1671 w 1682"/>
                  <a:gd name="T43" fmla="*/ 118 h 2760"/>
                  <a:gd name="T44" fmla="*/ 1682 w 1682"/>
                  <a:gd name="T45" fmla="*/ 180 h 2760"/>
                  <a:gd name="T46" fmla="*/ 1679 w 1682"/>
                  <a:gd name="T47" fmla="*/ 2613 h 2760"/>
                  <a:gd name="T48" fmla="*/ 1657 w 1682"/>
                  <a:gd name="T49" fmla="*/ 2670 h 2760"/>
                  <a:gd name="T50" fmla="*/ 1617 w 1682"/>
                  <a:gd name="T51" fmla="*/ 2718 h 2760"/>
                  <a:gd name="T52" fmla="*/ 1565 w 1682"/>
                  <a:gd name="T53" fmla="*/ 2749 h 2760"/>
                  <a:gd name="T54" fmla="*/ 1501 w 1682"/>
                  <a:gd name="T55" fmla="*/ 2760 h 2760"/>
                  <a:gd name="T56" fmla="*/ 147 w 1682"/>
                  <a:gd name="T57" fmla="*/ 2757 h 2760"/>
                  <a:gd name="T58" fmla="*/ 89 w 1682"/>
                  <a:gd name="T59" fmla="*/ 2735 h 2760"/>
                  <a:gd name="T60" fmla="*/ 42 w 1682"/>
                  <a:gd name="T61" fmla="*/ 2695 h 2760"/>
                  <a:gd name="T62" fmla="*/ 11 w 1682"/>
                  <a:gd name="T63" fmla="*/ 2643 h 2760"/>
                  <a:gd name="T64" fmla="*/ 0 w 1682"/>
                  <a:gd name="T65" fmla="*/ 2580 h 2760"/>
                  <a:gd name="T66" fmla="*/ 3 w 1682"/>
                  <a:gd name="T67" fmla="*/ 147 h 2760"/>
                  <a:gd name="T68" fmla="*/ 25 w 1682"/>
                  <a:gd name="T69" fmla="*/ 89 h 2760"/>
                  <a:gd name="T70" fmla="*/ 64 w 1682"/>
                  <a:gd name="T71" fmla="*/ 43 h 2760"/>
                  <a:gd name="T72" fmla="*/ 117 w 1682"/>
                  <a:gd name="T73" fmla="*/ 11 h 2760"/>
                  <a:gd name="T74" fmla="*/ 180 w 1682"/>
                  <a:gd name="T75" fmla="*/ 0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2" h="2760">
                    <a:moveTo>
                      <a:pt x="120" y="2280"/>
                    </a:moveTo>
                    <a:lnTo>
                      <a:pt x="120" y="2580"/>
                    </a:lnTo>
                    <a:lnTo>
                      <a:pt x="123" y="2599"/>
                    </a:lnTo>
                    <a:lnTo>
                      <a:pt x="131" y="2615"/>
                    </a:lnTo>
                    <a:lnTo>
                      <a:pt x="145" y="2629"/>
                    </a:lnTo>
                    <a:lnTo>
                      <a:pt x="161" y="2636"/>
                    </a:lnTo>
                    <a:lnTo>
                      <a:pt x="180" y="2640"/>
                    </a:lnTo>
                    <a:lnTo>
                      <a:pt x="1501" y="2640"/>
                    </a:lnTo>
                    <a:lnTo>
                      <a:pt x="1521" y="2636"/>
                    </a:lnTo>
                    <a:lnTo>
                      <a:pt x="1537" y="2629"/>
                    </a:lnTo>
                    <a:lnTo>
                      <a:pt x="1550" y="2615"/>
                    </a:lnTo>
                    <a:lnTo>
                      <a:pt x="1558" y="2599"/>
                    </a:lnTo>
                    <a:lnTo>
                      <a:pt x="1562" y="2580"/>
                    </a:lnTo>
                    <a:lnTo>
                      <a:pt x="1562" y="2280"/>
                    </a:lnTo>
                    <a:lnTo>
                      <a:pt x="120" y="2280"/>
                    </a:lnTo>
                    <a:close/>
                    <a:moveTo>
                      <a:pt x="120" y="480"/>
                    </a:moveTo>
                    <a:lnTo>
                      <a:pt x="120" y="2160"/>
                    </a:lnTo>
                    <a:lnTo>
                      <a:pt x="1562" y="2160"/>
                    </a:lnTo>
                    <a:lnTo>
                      <a:pt x="1562" y="480"/>
                    </a:lnTo>
                    <a:lnTo>
                      <a:pt x="120" y="480"/>
                    </a:lnTo>
                    <a:close/>
                    <a:moveTo>
                      <a:pt x="180" y="120"/>
                    </a:moveTo>
                    <a:lnTo>
                      <a:pt x="161" y="123"/>
                    </a:lnTo>
                    <a:lnTo>
                      <a:pt x="145" y="131"/>
                    </a:lnTo>
                    <a:lnTo>
                      <a:pt x="131" y="145"/>
                    </a:lnTo>
                    <a:lnTo>
                      <a:pt x="123" y="161"/>
                    </a:lnTo>
                    <a:lnTo>
                      <a:pt x="120" y="180"/>
                    </a:lnTo>
                    <a:lnTo>
                      <a:pt x="120" y="359"/>
                    </a:lnTo>
                    <a:lnTo>
                      <a:pt x="1562" y="359"/>
                    </a:lnTo>
                    <a:lnTo>
                      <a:pt x="1562" y="180"/>
                    </a:lnTo>
                    <a:lnTo>
                      <a:pt x="1558" y="161"/>
                    </a:lnTo>
                    <a:lnTo>
                      <a:pt x="1550" y="145"/>
                    </a:lnTo>
                    <a:lnTo>
                      <a:pt x="1537" y="131"/>
                    </a:lnTo>
                    <a:lnTo>
                      <a:pt x="1521" y="123"/>
                    </a:lnTo>
                    <a:lnTo>
                      <a:pt x="1501" y="120"/>
                    </a:lnTo>
                    <a:lnTo>
                      <a:pt x="180" y="120"/>
                    </a:lnTo>
                    <a:close/>
                    <a:moveTo>
                      <a:pt x="180" y="0"/>
                    </a:moveTo>
                    <a:lnTo>
                      <a:pt x="1501" y="0"/>
                    </a:lnTo>
                    <a:lnTo>
                      <a:pt x="1534" y="3"/>
                    </a:lnTo>
                    <a:lnTo>
                      <a:pt x="1565" y="11"/>
                    </a:lnTo>
                    <a:lnTo>
                      <a:pt x="1592" y="25"/>
                    </a:lnTo>
                    <a:lnTo>
                      <a:pt x="1617" y="43"/>
                    </a:lnTo>
                    <a:lnTo>
                      <a:pt x="1640" y="64"/>
                    </a:lnTo>
                    <a:lnTo>
                      <a:pt x="1657" y="89"/>
                    </a:lnTo>
                    <a:lnTo>
                      <a:pt x="1671" y="118"/>
                    </a:lnTo>
                    <a:lnTo>
                      <a:pt x="1679" y="147"/>
                    </a:lnTo>
                    <a:lnTo>
                      <a:pt x="1682" y="180"/>
                    </a:lnTo>
                    <a:lnTo>
                      <a:pt x="1682" y="2580"/>
                    </a:lnTo>
                    <a:lnTo>
                      <a:pt x="1679" y="2613"/>
                    </a:lnTo>
                    <a:lnTo>
                      <a:pt x="1671" y="2643"/>
                    </a:lnTo>
                    <a:lnTo>
                      <a:pt x="1657" y="2670"/>
                    </a:lnTo>
                    <a:lnTo>
                      <a:pt x="1640" y="2695"/>
                    </a:lnTo>
                    <a:lnTo>
                      <a:pt x="1617" y="2718"/>
                    </a:lnTo>
                    <a:lnTo>
                      <a:pt x="1592" y="2735"/>
                    </a:lnTo>
                    <a:lnTo>
                      <a:pt x="1565" y="2749"/>
                    </a:lnTo>
                    <a:lnTo>
                      <a:pt x="1534" y="2757"/>
                    </a:lnTo>
                    <a:lnTo>
                      <a:pt x="1501" y="2760"/>
                    </a:lnTo>
                    <a:lnTo>
                      <a:pt x="180" y="2760"/>
                    </a:lnTo>
                    <a:lnTo>
                      <a:pt x="147" y="2757"/>
                    </a:lnTo>
                    <a:lnTo>
                      <a:pt x="117" y="2749"/>
                    </a:lnTo>
                    <a:lnTo>
                      <a:pt x="89" y="2735"/>
                    </a:lnTo>
                    <a:lnTo>
                      <a:pt x="64" y="2718"/>
                    </a:lnTo>
                    <a:lnTo>
                      <a:pt x="42" y="2695"/>
                    </a:lnTo>
                    <a:lnTo>
                      <a:pt x="25" y="2670"/>
                    </a:lnTo>
                    <a:lnTo>
                      <a:pt x="11" y="2643"/>
                    </a:lnTo>
                    <a:lnTo>
                      <a:pt x="3" y="2613"/>
                    </a:lnTo>
                    <a:lnTo>
                      <a:pt x="0" y="2580"/>
                    </a:lnTo>
                    <a:lnTo>
                      <a:pt x="0" y="180"/>
                    </a:lnTo>
                    <a:lnTo>
                      <a:pt x="3" y="147"/>
                    </a:lnTo>
                    <a:lnTo>
                      <a:pt x="11" y="118"/>
                    </a:lnTo>
                    <a:lnTo>
                      <a:pt x="25" y="89"/>
                    </a:lnTo>
                    <a:lnTo>
                      <a:pt x="42" y="64"/>
                    </a:lnTo>
                    <a:lnTo>
                      <a:pt x="64" y="43"/>
                    </a:lnTo>
                    <a:lnTo>
                      <a:pt x="89" y="25"/>
                    </a:lnTo>
                    <a:lnTo>
                      <a:pt x="117" y="11"/>
                    </a:lnTo>
                    <a:lnTo>
                      <a:pt x="147" y="3"/>
                    </a:lnTo>
                    <a:lnTo>
                      <a:pt x="18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56"/>
                <a:endParaRPr lang="en-US" sz="1350" dirty="0">
                  <a:solidFill>
                    <a:srgbClr val="FFFFFF"/>
                  </a:solidFill>
                </a:endParaRPr>
              </a:p>
            </p:txBody>
          </p:sp>
          <p:sp>
            <p:nvSpPr>
              <p:cNvPr id="58" name="Freeform 30"/>
              <p:cNvSpPr>
                <a:spLocks noEditPoints="1"/>
              </p:cNvSpPr>
              <p:nvPr/>
            </p:nvSpPr>
            <p:spPr bwMode="auto">
              <a:xfrm>
                <a:off x="9163156" y="3172830"/>
                <a:ext cx="39071" cy="39071"/>
              </a:xfrm>
              <a:custGeom>
                <a:avLst/>
                <a:gdLst>
                  <a:gd name="T0" fmla="*/ 180 w 360"/>
                  <a:gd name="T1" fmla="*/ 120 h 360"/>
                  <a:gd name="T2" fmla="*/ 161 w 360"/>
                  <a:gd name="T3" fmla="*/ 123 h 360"/>
                  <a:gd name="T4" fmla="*/ 144 w 360"/>
                  <a:gd name="T5" fmla="*/ 132 h 360"/>
                  <a:gd name="T6" fmla="*/ 132 w 360"/>
                  <a:gd name="T7" fmla="*/ 144 h 360"/>
                  <a:gd name="T8" fmla="*/ 122 w 360"/>
                  <a:gd name="T9" fmla="*/ 161 h 360"/>
                  <a:gd name="T10" fmla="*/ 120 w 360"/>
                  <a:gd name="T11" fmla="*/ 179 h 360"/>
                  <a:gd name="T12" fmla="*/ 122 w 360"/>
                  <a:gd name="T13" fmla="*/ 199 h 360"/>
                  <a:gd name="T14" fmla="*/ 132 w 360"/>
                  <a:gd name="T15" fmla="*/ 216 h 360"/>
                  <a:gd name="T16" fmla="*/ 144 w 360"/>
                  <a:gd name="T17" fmla="*/ 228 h 360"/>
                  <a:gd name="T18" fmla="*/ 161 w 360"/>
                  <a:gd name="T19" fmla="*/ 237 h 360"/>
                  <a:gd name="T20" fmla="*/ 180 w 360"/>
                  <a:gd name="T21" fmla="*/ 240 h 360"/>
                  <a:gd name="T22" fmla="*/ 199 w 360"/>
                  <a:gd name="T23" fmla="*/ 237 h 360"/>
                  <a:gd name="T24" fmla="*/ 216 w 360"/>
                  <a:gd name="T25" fmla="*/ 228 h 360"/>
                  <a:gd name="T26" fmla="*/ 228 w 360"/>
                  <a:gd name="T27" fmla="*/ 216 h 360"/>
                  <a:gd name="T28" fmla="*/ 237 w 360"/>
                  <a:gd name="T29" fmla="*/ 199 h 360"/>
                  <a:gd name="T30" fmla="*/ 239 w 360"/>
                  <a:gd name="T31" fmla="*/ 179 h 360"/>
                  <a:gd name="T32" fmla="*/ 237 w 360"/>
                  <a:gd name="T33" fmla="*/ 161 h 360"/>
                  <a:gd name="T34" fmla="*/ 228 w 360"/>
                  <a:gd name="T35" fmla="*/ 144 h 360"/>
                  <a:gd name="T36" fmla="*/ 216 w 360"/>
                  <a:gd name="T37" fmla="*/ 132 h 360"/>
                  <a:gd name="T38" fmla="*/ 199 w 360"/>
                  <a:gd name="T39" fmla="*/ 123 h 360"/>
                  <a:gd name="T40" fmla="*/ 180 w 360"/>
                  <a:gd name="T41" fmla="*/ 120 h 360"/>
                  <a:gd name="T42" fmla="*/ 180 w 360"/>
                  <a:gd name="T43" fmla="*/ 0 h 360"/>
                  <a:gd name="T44" fmla="*/ 212 w 360"/>
                  <a:gd name="T45" fmla="*/ 2 h 360"/>
                  <a:gd name="T46" fmla="*/ 243 w 360"/>
                  <a:gd name="T47" fmla="*/ 12 h 360"/>
                  <a:gd name="T48" fmla="*/ 271 w 360"/>
                  <a:gd name="T49" fmla="*/ 24 h 360"/>
                  <a:gd name="T50" fmla="*/ 296 w 360"/>
                  <a:gd name="T51" fmla="*/ 42 h 360"/>
                  <a:gd name="T52" fmla="*/ 318 w 360"/>
                  <a:gd name="T53" fmla="*/ 64 h 360"/>
                  <a:gd name="T54" fmla="*/ 335 w 360"/>
                  <a:gd name="T55" fmla="*/ 89 h 360"/>
                  <a:gd name="T56" fmla="*/ 348 w 360"/>
                  <a:gd name="T57" fmla="*/ 117 h 360"/>
                  <a:gd name="T58" fmla="*/ 358 w 360"/>
                  <a:gd name="T59" fmla="*/ 148 h 360"/>
                  <a:gd name="T60" fmla="*/ 360 w 360"/>
                  <a:gd name="T61" fmla="*/ 179 h 360"/>
                  <a:gd name="T62" fmla="*/ 358 w 360"/>
                  <a:gd name="T63" fmla="*/ 212 h 360"/>
                  <a:gd name="T64" fmla="*/ 348 w 360"/>
                  <a:gd name="T65" fmla="*/ 243 h 360"/>
                  <a:gd name="T66" fmla="*/ 335 w 360"/>
                  <a:gd name="T67" fmla="*/ 270 h 360"/>
                  <a:gd name="T68" fmla="*/ 318 w 360"/>
                  <a:gd name="T69" fmla="*/ 296 h 360"/>
                  <a:gd name="T70" fmla="*/ 296 w 360"/>
                  <a:gd name="T71" fmla="*/ 318 h 360"/>
                  <a:gd name="T72" fmla="*/ 271 w 360"/>
                  <a:gd name="T73" fmla="*/ 335 h 360"/>
                  <a:gd name="T74" fmla="*/ 243 w 360"/>
                  <a:gd name="T75" fmla="*/ 349 h 360"/>
                  <a:gd name="T76" fmla="*/ 212 w 360"/>
                  <a:gd name="T77" fmla="*/ 358 h 360"/>
                  <a:gd name="T78" fmla="*/ 180 w 360"/>
                  <a:gd name="T79" fmla="*/ 360 h 360"/>
                  <a:gd name="T80" fmla="*/ 147 w 360"/>
                  <a:gd name="T81" fmla="*/ 358 h 360"/>
                  <a:gd name="T82" fmla="*/ 117 w 360"/>
                  <a:gd name="T83" fmla="*/ 349 h 360"/>
                  <a:gd name="T84" fmla="*/ 89 w 360"/>
                  <a:gd name="T85" fmla="*/ 335 h 360"/>
                  <a:gd name="T86" fmla="*/ 63 w 360"/>
                  <a:gd name="T87" fmla="*/ 318 h 360"/>
                  <a:gd name="T88" fmla="*/ 42 w 360"/>
                  <a:gd name="T89" fmla="*/ 296 h 360"/>
                  <a:gd name="T90" fmla="*/ 25 w 360"/>
                  <a:gd name="T91" fmla="*/ 270 h 360"/>
                  <a:gd name="T92" fmla="*/ 11 w 360"/>
                  <a:gd name="T93" fmla="*/ 243 h 360"/>
                  <a:gd name="T94" fmla="*/ 2 w 360"/>
                  <a:gd name="T95" fmla="*/ 212 h 360"/>
                  <a:gd name="T96" fmla="*/ 0 w 360"/>
                  <a:gd name="T97" fmla="*/ 179 h 360"/>
                  <a:gd name="T98" fmla="*/ 2 w 360"/>
                  <a:gd name="T99" fmla="*/ 148 h 360"/>
                  <a:gd name="T100" fmla="*/ 11 w 360"/>
                  <a:gd name="T101" fmla="*/ 117 h 360"/>
                  <a:gd name="T102" fmla="*/ 25 w 360"/>
                  <a:gd name="T103" fmla="*/ 89 h 360"/>
                  <a:gd name="T104" fmla="*/ 42 w 360"/>
                  <a:gd name="T105" fmla="*/ 64 h 360"/>
                  <a:gd name="T106" fmla="*/ 63 w 360"/>
                  <a:gd name="T107" fmla="*/ 42 h 360"/>
                  <a:gd name="T108" fmla="*/ 89 w 360"/>
                  <a:gd name="T109" fmla="*/ 24 h 360"/>
                  <a:gd name="T110" fmla="*/ 117 w 360"/>
                  <a:gd name="T111" fmla="*/ 12 h 360"/>
                  <a:gd name="T112" fmla="*/ 147 w 360"/>
                  <a:gd name="T113" fmla="*/ 2 h 360"/>
                  <a:gd name="T114" fmla="*/ 180 w 360"/>
                  <a:gd name="T11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0" h="360">
                    <a:moveTo>
                      <a:pt x="180" y="120"/>
                    </a:moveTo>
                    <a:lnTo>
                      <a:pt x="161" y="123"/>
                    </a:lnTo>
                    <a:lnTo>
                      <a:pt x="144" y="132"/>
                    </a:lnTo>
                    <a:lnTo>
                      <a:pt x="132" y="144"/>
                    </a:lnTo>
                    <a:lnTo>
                      <a:pt x="122" y="161"/>
                    </a:lnTo>
                    <a:lnTo>
                      <a:pt x="120" y="179"/>
                    </a:lnTo>
                    <a:lnTo>
                      <a:pt x="122" y="199"/>
                    </a:lnTo>
                    <a:lnTo>
                      <a:pt x="132" y="216"/>
                    </a:lnTo>
                    <a:lnTo>
                      <a:pt x="144" y="228"/>
                    </a:lnTo>
                    <a:lnTo>
                      <a:pt x="161" y="237"/>
                    </a:lnTo>
                    <a:lnTo>
                      <a:pt x="180" y="240"/>
                    </a:lnTo>
                    <a:lnTo>
                      <a:pt x="199" y="237"/>
                    </a:lnTo>
                    <a:lnTo>
                      <a:pt x="216" y="228"/>
                    </a:lnTo>
                    <a:lnTo>
                      <a:pt x="228" y="216"/>
                    </a:lnTo>
                    <a:lnTo>
                      <a:pt x="237" y="199"/>
                    </a:lnTo>
                    <a:lnTo>
                      <a:pt x="239" y="179"/>
                    </a:lnTo>
                    <a:lnTo>
                      <a:pt x="237" y="161"/>
                    </a:lnTo>
                    <a:lnTo>
                      <a:pt x="228" y="144"/>
                    </a:lnTo>
                    <a:lnTo>
                      <a:pt x="216" y="132"/>
                    </a:lnTo>
                    <a:lnTo>
                      <a:pt x="199" y="123"/>
                    </a:lnTo>
                    <a:lnTo>
                      <a:pt x="180" y="120"/>
                    </a:lnTo>
                    <a:close/>
                    <a:moveTo>
                      <a:pt x="180" y="0"/>
                    </a:moveTo>
                    <a:lnTo>
                      <a:pt x="212" y="2"/>
                    </a:lnTo>
                    <a:lnTo>
                      <a:pt x="243" y="12"/>
                    </a:lnTo>
                    <a:lnTo>
                      <a:pt x="271" y="24"/>
                    </a:lnTo>
                    <a:lnTo>
                      <a:pt x="296" y="42"/>
                    </a:lnTo>
                    <a:lnTo>
                      <a:pt x="318" y="64"/>
                    </a:lnTo>
                    <a:lnTo>
                      <a:pt x="335" y="89"/>
                    </a:lnTo>
                    <a:lnTo>
                      <a:pt x="348" y="117"/>
                    </a:lnTo>
                    <a:lnTo>
                      <a:pt x="358" y="148"/>
                    </a:lnTo>
                    <a:lnTo>
                      <a:pt x="360" y="179"/>
                    </a:lnTo>
                    <a:lnTo>
                      <a:pt x="358" y="212"/>
                    </a:lnTo>
                    <a:lnTo>
                      <a:pt x="348" y="243"/>
                    </a:lnTo>
                    <a:lnTo>
                      <a:pt x="335" y="270"/>
                    </a:lnTo>
                    <a:lnTo>
                      <a:pt x="318" y="296"/>
                    </a:lnTo>
                    <a:lnTo>
                      <a:pt x="296" y="318"/>
                    </a:lnTo>
                    <a:lnTo>
                      <a:pt x="271" y="335"/>
                    </a:lnTo>
                    <a:lnTo>
                      <a:pt x="243" y="349"/>
                    </a:lnTo>
                    <a:lnTo>
                      <a:pt x="212" y="358"/>
                    </a:lnTo>
                    <a:lnTo>
                      <a:pt x="180" y="360"/>
                    </a:lnTo>
                    <a:lnTo>
                      <a:pt x="147" y="358"/>
                    </a:lnTo>
                    <a:lnTo>
                      <a:pt x="117" y="349"/>
                    </a:lnTo>
                    <a:lnTo>
                      <a:pt x="89" y="335"/>
                    </a:lnTo>
                    <a:lnTo>
                      <a:pt x="63" y="318"/>
                    </a:lnTo>
                    <a:lnTo>
                      <a:pt x="42" y="296"/>
                    </a:lnTo>
                    <a:lnTo>
                      <a:pt x="25" y="270"/>
                    </a:lnTo>
                    <a:lnTo>
                      <a:pt x="11" y="243"/>
                    </a:lnTo>
                    <a:lnTo>
                      <a:pt x="2" y="212"/>
                    </a:lnTo>
                    <a:lnTo>
                      <a:pt x="0" y="179"/>
                    </a:lnTo>
                    <a:lnTo>
                      <a:pt x="2" y="148"/>
                    </a:lnTo>
                    <a:lnTo>
                      <a:pt x="11" y="117"/>
                    </a:lnTo>
                    <a:lnTo>
                      <a:pt x="25" y="89"/>
                    </a:lnTo>
                    <a:lnTo>
                      <a:pt x="42" y="64"/>
                    </a:lnTo>
                    <a:lnTo>
                      <a:pt x="63" y="42"/>
                    </a:lnTo>
                    <a:lnTo>
                      <a:pt x="89" y="24"/>
                    </a:lnTo>
                    <a:lnTo>
                      <a:pt x="117" y="12"/>
                    </a:lnTo>
                    <a:lnTo>
                      <a:pt x="147" y="2"/>
                    </a:lnTo>
                    <a:lnTo>
                      <a:pt x="18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56"/>
                <a:endParaRPr lang="en-US" sz="1350" dirty="0">
                  <a:solidFill>
                    <a:srgbClr val="FFFFFF"/>
                  </a:solidFill>
                </a:endParaRPr>
              </a:p>
            </p:txBody>
          </p:sp>
          <p:sp>
            <p:nvSpPr>
              <p:cNvPr id="59" name="Rectangle 31"/>
              <p:cNvSpPr>
                <a:spLocks noChangeArrowheads="1"/>
              </p:cNvSpPr>
              <p:nvPr/>
            </p:nvSpPr>
            <p:spPr bwMode="auto">
              <a:xfrm>
                <a:off x="9176396" y="2944917"/>
                <a:ext cx="39071" cy="13024"/>
              </a:xfrm>
              <a:prstGeom prst="rect">
                <a:avLst/>
              </a:prstGeom>
              <a:grpFill/>
              <a:ln w="0">
                <a:noFill/>
                <a:prstDash val="solid"/>
                <a:miter lim="800000"/>
                <a:headEnd/>
                <a:tailEnd/>
              </a:ln>
            </p:spPr>
            <p:txBody>
              <a:bodyPr vert="horz" wrap="square" lIns="68580" tIns="34290" rIns="68580" bIns="34290" numCol="1" anchor="t" anchorCtr="0" compatLnSpc="1">
                <a:prstTxWarp prst="textNoShape">
                  <a:avLst/>
                </a:prstTxWarp>
              </a:bodyPr>
              <a:lstStyle/>
              <a:p>
                <a:pPr defTabSz="685756"/>
                <a:endParaRPr lang="en-US" sz="1350" dirty="0">
                  <a:solidFill>
                    <a:srgbClr val="FFFFFF"/>
                  </a:solidFill>
                </a:endParaRPr>
              </a:p>
            </p:txBody>
          </p:sp>
          <p:sp>
            <p:nvSpPr>
              <p:cNvPr id="60" name="Freeform 33"/>
              <p:cNvSpPr>
                <a:spLocks noEditPoints="1"/>
              </p:cNvSpPr>
              <p:nvPr/>
            </p:nvSpPr>
            <p:spPr bwMode="auto">
              <a:xfrm>
                <a:off x="9137108" y="3010035"/>
                <a:ext cx="91382" cy="117212"/>
              </a:xfrm>
              <a:custGeom>
                <a:avLst/>
                <a:gdLst>
                  <a:gd name="T0" fmla="*/ 334 w 842"/>
                  <a:gd name="T1" fmla="*/ 673 h 1080"/>
                  <a:gd name="T2" fmla="*/ 224 w 842"/>
                  <a:gd name="T3" fmla="*/ 733 h 1080"/>
                  <a:gd name="T4" fmla="*/ 149 w 842"/>
                  <a:gd name="T5" fmla="*/ 833 h 1080"/>
                  <a:gd name="T6" fmla="*/ 120 w 842"/>
                  <a:gd name="T7" fmla="*/ 960 h 1080"/>
                  <a:gd name="T8" fmla="*/ 709 w 842"/>
                  <a:gd name="T9" fmla="*/ 874 h 1080"/>
                  <a:gd name="T10" fmla="*/ 647 w 842"/>
                  <a:gd name="T11" fmla="*/ 763 h 1080"/>
                  <a:gd name="T12" fmla="*/ 547 w 842"/>
                  <a:gd name="T13" fmla="*/ 688 h 1080"/>
                  <a:gd name="T14" fmla="*/ 421 w 842"/>
                  <a:gd name="T15" fmla="*/ 660 h 1080"/>
                  <a:gd name="T16" fmla="*/ 358 w 842"/>
                  <a:gd name="T17" fmla="*/ 131 h 1080"/>
                  <a:gd name="T18" fmla="*/ 283 w 842"/>
                  <a:gd name="T19" fmla="*/ 184 h 1080"/>
                  <a:gd name="T20" fmla="*/ 243 w 842"/>
                  <a:gd name="T21" fmla="*/ 268 h 1080"/>
                  <a:gd name="T22" fmla="*/ 252 w 842"/>
                  <a:gd name="T23" fmla="*/ 362 h 1080"/>
                  <a:gd name="T24" fmla="*/ 304 w 842"/>
                  <a:gd name="T25" fmla="*/ 437 h 1080"/>
                  <a:gd name="T26" fmla="*/ 388 w 842"/>
                  <a:gd name="T27" fmla="*/ 477 h 1080"/>
                  <a:gd name="T28" fmla="*/ 484 w 842"/>
                  <a:gd name="T29" fmla="*/ 469 h 1080"/>
                  <a:gd name="T30" fmla="*/ 559 w 842"/>
                  <a:gd name="T31" fmla="*/ 416 h 1080"/>
                  <a:gd name="T32" fmla="*/ 599 w 842"/>
                  <a:gd name="T33" fmla="*/ 333 h 1080"/>
                  <a:gd name="T34" fmla="*/ 589 w 842"/>
                  <a:gd name="T35" fmla="*/ 237 h 1080"/>
                  <a:gd name="T36" fmla="*/ 537 w 842"/>
                  <a:gd name="T37" fmla="*/ 163 h 1080"/>
                  <a:gd name="T38" fmla="*/ 453 w 842"/>
                  <a:gd name="T39" fmla="*/ 123 h 1080"/>
                  <a:gd name="T40" fmla="*/ 466 w 842"/>
                  <a:gd name="T41" fmla="*/ 4 h 1080"/>
                  <a:gd name="T42" fmla="*/ 584 w 842"/>
                  <a:gd name="T43" fmla="*/ 48 h 1080"/>
                  <a:gd name="T44" fmla="*/ 672 w 842"/>
                  <a:gd name="T45" fmla="*/ 136 h 1080"/>
                  <a:gd name="T46" fmla="*/ 718 w 842"/>
                  <a:gd name="T47" fmla="*/ 256 h 1080"/>
                  <a:gd name="T48" fmla="*/ 710 w 842"/>
                  <a:gd name="T49" fmla="*/ 383 h 1080"/>
                  <a:gd name="T50" fmla="*/ 653 w 842"/>
                  <a:gd name="T51" fmla="*/ 489 h 1080"/>
                  <a:gd name="T52" fmla="*/ 560 w 842"/>
                  <a:gd name="T53" fmla="*/ 564 h 1080"/>
                  <a:gd name="T54" fmla="*/ 693 w 842"/>
                  <a:gd name="T55" fmla="*/ 640 h 1080"/>
                  <a:gd name="T56" fmla="*/ 789 w 842"/>
                  <a:gd name="T57" fmla="*/ 758 h 1080"/>
                  <a:gd name="T58" fmla="*/ 838 w 842"/>
                  <a:gd name="T59" fmla="*/ 906 h 1080"/>
                  <a:gd name="T60" fmla="*/ 838 w 842"/>
                  <a:gd name="T61" fmla="*/ 1038 h 1080"/>
                  <a:gd name="T62" fmla="*/ 801 w 842"/>
                  <a:gd name="T63" fmla="*/ 1077 h 1080"/>
                  <a:gd name="T64" fmla="*/ 41 w 842"/>
                  <a:gd name="T65" fmla="*/ 1077 h 1080"/>
                  <a:gd name="T66" fmla="*/ 3 w 842"/>
                  <a:gd name="T67" fmla="*/ 1038 h 1080"/>
                  <a:gd name="T68" fmla="*/ 3 w 842"/>
                  <a:gd name="T69" fmla="*/ 906 h 1080"/>
                  <a:gd name="T70" fmla="*/ 52 w 842"/>
                  <a:gd name="T71" fmla="*/ 758 h 1080"/>
                  <a:gd name="T72" fmla="*/ 149 w 842"/>
                  <a:gd name="T73" fmla="*/ 640 h 1080"/>
                  <a:gd name="T74" fmla="*/ 282 w 842"/>
                  <a:gd name="T75" fmla="*/ 564 h 1080"/>
                  <a:gd name="T76" fmla="*/ 188 w 842"/>
                  <a:gd name="T77" fmla="*/ 489 h 1080"/>
                  <a:gd name="T78" fmla="*/ 132 w 842"/>
                  <a:gd name="T79" fmla="*/ 383 h 1080"/>
                  <a:gd name="T80" fmla="*/ 124 w 842"/>
                  <a:gd name="T81" fmla="*/ 256 h 1080"/>
                  <a:gd name="T82" fmla="*/ 169 w 842"/>
                  <a:gd name="T83" fmla="*/ 136 h 1080"/>
                  <a:gd name="T84" fmla="*/ 258 w 842"/>
                  <a:gd name="T85" fmla="*/ 48 h 1080"/>
                  <a:gd name="T86" fmla="*/ 376 w 842"/>
                  <a:gd name="T87" fmla="*/ 4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2" h="1080">
                    <a:moveTo>
                      <a:pt x="421" y="660"/>
                    </a:moveTo>
                    <a:lnTo>
                      <a:pt x="376" y="663"/>
                    </a:lnTo>
                    <a:lnTo>
                      <a:pt x="334" y="673"/>
                    </a:lnTo>
                    <a:lnTo>
                      <a:pt x="294" y="688"/>
                    </a:lnTo>
                    <a:lnTo>
                      <a:pt x="258" y="708"/>
                    </a:lnTo>
                    <a:lnTo>
                      <a:pt x="224" y="733"/>
                    </a:lnTo>
                    <a:lnTo>
                      <a:pt x="194" y="763"/>
                    </a:lnTo>
                    <a:lnTo>
                      <a:pt x="169" y="797"/>
                    </a:lnTo>
                    <a:lnTo>
                      <a:pt x="149" y="833"/>
                    </a:lnTo>
                    <a:lnTo>
                      <a:pt x="133" y="874"/>
                    </a:lnTo>
                    <a:lnTo>
                      <a:pt x="124" y="916"/>
                    </a:lnTo>
                    <a:lnTo>
                      <a:pt x="120" y="960"/>
                    </a:lnTo>
                    <a:lnTo>
                      <a:pt x="721" y="960"/>
                    </a:lnTo>
                    <a:lnTo>
                      <a:pt x="718" y="916"/>
                    </a:lnTo>
                    <a:lnTo>
                      <a:pt x="709" y="874"/>
                    </a:lnTo>
                    <a:lnTo>
                      <a:pt x="693" y="833"/>
                    </a:lnTo>
                    <a:lnTo>
                      <a:pt x="672" y="797"/>
                    </a:lnTo>
                    <a:lnTo>
                      <a:pt x="647" y="763"/>
                    </a:lnTo>
                    <a:lnTo>
                      <a:pt x="618" y="733"/>
                    </a:lnTo>
                    <a:lnTo>
                      <a:pt x="584" y="708"/>
                    </a:lnTo>
                    <a:lnTo>
                      <a:pt x="547" y="688"/>
                    </a:lnTo>
                    <a:lnTo>
                      <a:pt x="508" y="673"/>
                    </a:lnTo>
                    <a:lnTo>
                      <a:pt x="466" y="663"/>
                    </a:lnTo>
                    <a:lnTo>
                      <a:pt x="421" y="660"/>
                    </a:lnTo>
                    <a:close/>
                    <a:moveTo>
                      <a:pt x="421" y="119"/>
                    </a:moveTo>
                    <a:lnTo>
                      <a:pt x="388" y="123"/>
                    </a:lnTo>
                    <a:lnTo>
                      <a:pt x="358" y="131"/>
                    </a:lnTo>
                    <a:lnTo>
                      <a:pt x="330" y="144"/>
                    </a:lnTo>
                    <a:lnTo>
                      <a:pt x="304" y="163"/>
                    </a:lnTo>
                    <a:lnTo>
                      <a:pt x="283" y="184"/>
                    </a:lnTo>
                    <a:lnTo>
                      <a:pt x="266" y="209"/>
                    </a:lnTo>
                    <a:lnTo>
                      <a:pt x="252" y="237"/>
                    </a:lnTo>
                    <a:lnTo>
                      <a:pt x="243" y="268"/>
                    </a:lnTo>
                    <a:lnTo>
                      <a:pt x="241" y="300"/>
                    </a:lnTo>
                    <a:lnTo>
                      <a:pt x="243" y="333"/>
                    </a:lnTo>
                    <a:lnTo>
                      <a:pt x="252" y="362"/>
                    </a:lnTo>
                    <a:lnTo>
                      <a:pt x="266" y="391"/>
                    </a:lnTo>
                    <a:lnTo>
                      <a:pt x="283" y="416"/>
                    </a:lnTo>
                    <a:lnTo>
                      <a:pt x="304" y="437"/>
                    </a:lnTo>
                    <a:lnTo>
                      <a:pt x="330" y="455"/>
                    </a:lnTo>
                    <a:lnTo>
                      <a:pt x="358" y="469"/>
                    </a:lnTo>
                    <a:lnTo>
                      <a:pt x="388" y="477"/>
                    </a:lnTo>
                    <a:lnTo>
                      <a:pt x="421" y="480"/>
                    </a:lnTo>
                    <a:lnTo>
                      <a:pt x="453" y="477"/>
                    </a:lnTo>
                    <a:lnTo>
                      <a:pt x="484" y="469"/>
                    </a:lnTo>
                    <a:lnTo>
                      <a:pt x="512" y="455"/>
                    </a:lnTo>
                    <a:lnTo>
                      <a:pt x="537" y="437"/>
                    </a:lnTo>
                    <a:lnTo>
                      <a:pt x="559" y="416"/>
                    </a:lnTo>
                    <a:lnTo>
                      <a:pt x="576" y="391"/>
                    </a:lnTo>
                    <a:lnTo>
                      <a:pt x="589" y="362"/>
                    </a:lnTo>
                    <a:lnTo>
                      <a:pt x="599" y="333"/>
                    </a:lnTo>
                    <a:lnTo>
                      <a:pt x="601" y="300"/>
                    </a:lnTo>
                    <a:lnTo>
                      <a:pt x="599" y="268"/>
                    </a:lnTo>
                    <a:lnTo>
                      <a:pt x="589" y="237"/>
                    </a:lnTo>
                    <a:lnTo>
                      <a:pt x="576" y="209"/>
                    </a:lnTo>
                    <a:lnTo>
                      <a:pt x="559" y="184"/>
                    </a:lnTo>
                    <a:lnTo>
                      <a:pt x="537" y="163"/>
                    </a:lnTo>
                    <a:lnTo>
                      <a:pt x="512" y="144"/>
                    </a:lnTo>
                    <a:lnTo>
                      <a:pt x="484" y="131"/>
                    </a:lnTo>
                    <a:lnTo>
                      <a:pt x="453" y="123"/>
                    </a:lnTo>
                    <a:lnTo>
                      <a:pt x="421" y="119"/>
                    </a:lnTo>
                    <a:close/>
                    <a:moveTo>
                      <a:pt x="421" y="0"/>
                    </a:moveTo>
                    <a:lnTo>
                      <a:pt x="466" y="4"/>
                    </a:lnTo>
                    <a:lnTo>
                      <a:pt x="508" y="13"/>
                    </a:lnTo>
                    <a:lnTo>
                      <a:pt x="547" y="28"/>
                    </a:lnTo>
                    <a:lnTo>
                      <a:pt x="584" y="48"/>
                    </a:lnTo>
                    <a:lnTo>
                      <a:pt x="618" y="74"/>
                    </a:lnTo>
                    <a:lnTo>
                      <a:pt x="647" y="104"/>
                    </a:lnTo>
                    <a:lnTo>
                      <a:pt x="672" y="136"/>
                    </a:lnTo>
                    <a:lnTo>
                      <a:pt x="693" y="174"/>
                    </a:lnTo>
                    <a:lnTo>
                      <a:pt x="709" y="214"/>
                    </a:lnTo>
                    <a:lnTo>
                      <a:pt x="718" y="256"/>
                    </a:lnTo>
                    <a:lnTo>
                      <a:pt x="721" y="300"/>
                    </a:lnTo>
                    <a:lnTo>
                      <a:pt x="718" y="342"/>
                    </a:lnTo>
                    <a:lnTo>
                      <a:pt x="710" y="383"/>
                    </a:lnTo>
                    <a:lnTo>
                      <a:pt x="695" y="421"/>
                    </a:lnTo>
                    <a:lnTo>
                      <a:pt x="677" y="456"/>
                    </a:lnTo>
                    <a:lnTo>
                      <a:pt x="653" y="489"/>
                    </a:lnTo>
                    <a:lnTo>
                      <a:pt x="626" y="518"/>
                    </a:lnTo>
                    <a:lnTo>
                      <a:pt x="594" y="543"/>
                    </a:lnTo>
                    <a:lnTo>
                      <a:pt x="560" y="564"/>
                    </a:lnTo>
                    <a:lnTo>
                      <a:pt x="608" y="585"/>
                    </a:lnTo>
                    <a:lnTo>
                      <a:pt x="652" y="610"/>
                    </a:lnTo>
                    <a:lnTo>
                      <a:pt x="693" y="640"/>
                    </a:lnTo>
                    <a:lnTo>
                      <a:pt x="730" y="675"/>
                    </a:lnTo>
                    <a:lnTo>
                      <a:pt x="762" y="715"/>
                    </a:lnTo>
                    <a:lnTo>
                      <a:pt x="789" y="758"/>
                    </a:lnTo>
                    <a:lnTo>
                      <a:pt x="811" y="805"/>
                    </a:lnTo>
                    <a:lnTo>
                      <a:pt x="828" y="855"/>
                    </a:lnTo>
                    <a:lnTo>
                      <a:pt x="838" y="906"/>
                    </a:lnTo>
                    <a:lnTo>
                      <a:pt x="842" y="960"/>
                    </a:lnTo>
                    <a:lnTo>
                      <a:pt x="842" y="1020"/>
                    </a:lnTo>
                    <a:lnTo>
                      <a:pt x="838" y="1038"/>
                    </a:lnTo>
                    <a:lnTo>
                      <a:pt x="829" y="1055"/>
                    </a:lnTo>
                    <a:lnTo>
                      <a:pt x="817" y="1068"/>
                    </a:lnTo>
                    <a:lnTo>
                      <a:pt x="801" y="1077"/>
                    </a:lnTo>
                    <a:lnTo>
                      <a:pt x="781" y="1080"/>
                    </a:lnTo>
                    <a:lnTo>
                      <a:pt x="60" y="1080"/>
                    </a:lnTo>
                    <a:lnTo>
                      <a:pt x="41" y="1077"/>
                    </a:lnTo>
                    <a:lnTo>
                      <a:pt x="25" y="1068"/>
                    </a:lnTo>
                    <a:lnTo>
                      <a:pt x="12" y="1055"/>
                    </a:lnTo>
                    <a:lnTo>
                      <a:pt x="3" y="1038"/>
                    </a:lnTo>
                    <a:lnTo>
                      <a:pt x="0" y="1020"/>
                    </a:lnTo>
                    <a:lnTo>
                      <a:pt x="0" y="960"/>
                    </a:lnTo>
                    <a:lnTo>
                      <a:pt x="3" y="906"/>
                    </a:lnTo>
                    <a:lnTo>
                      <a:pt x="14" y="855"/>
                    </a:lnTo>
                    <a:lnTo>
                      <a:pt x="31" y="805"/>
                    </a:lnTo>
                    <a:lnTo>
                      <a:pt x="52" y="758"/>
                    </a:lnTo>
                    <a:lnTo>
                      <a:pt x="79" y="715"/>
                    </a:lnTo>
                    <a:lnTo>
                      <a:pt x="112" y="675"/>
                    </a:lnTo>
                    <a:lnTo>
                      <a:pt x="149" y="640"/>
                    </a:lnTo>
                    <a:lnTo>
                      <a:pt x="190" y="610"/>
                    </a:lnTo>
                    <a:lnTo>
                      <a:pt x="234" y="585"/>
                    </a:lnTo>
                    <a:lnTo>
                      <a:pt x="282" y="564"/>
                    </a:lnTo>
                    <a:lnTo>
                      <a:pt x="248" y="543"/>
                    </a:lnTo>
                    <a:lnTo>
                      <a:pt x="216" y="518"/>
                    </a:lnTo>
                    <a:lnTo>
                      <a:pt x="188" y="489"/>
                    </a:lnTo>
                    <a:lnTo>
                      <a:pt x="166" y="456"/>
                    </a:lnTo>
                    <a:lnTo>
                      <a:pt x="146" y="421"/>
                    </a:lnTo>
                    <a:lnTo>
                      <a:pt x="132" y="383"/>
                    </a:lnTo>
                    <a:lnTo>
                      <a:pt x="124" y="342"/>
                    </a:lnTo>
                    <a:lnTo>
                      <a:pt x="120" y="300"/>
                    </a:lnTo>
                    <a:lnTo>
                      <a:pt x="124" y="256"/>
                    </a:lnTo>
                    <a:lnTo>
                      <a:pt x="133" y="214"/>
                    </a:lnTo>
                    <a:lnTo>
                      <a:pt x="149" y="174"/>
                    </a:lnTo>
                    <a:lnTo>
                      <a:pt x="169" y="136"/>
                    </a:lnTo>
                    <a:lnTo>
                      <a:pt x="194" y="104"/>
                    </a:lnTo>
                    <a:lnTo>
                      <a:pt x="224" y="74"/>
                    </a:lnTo>
                    <a:lnTo>
                      <a:pt x="258" y="48"/>
                    </a:lnTo>
                    <a:lnTo>
                      <a:pt x="294" y="28"/>
                    </a:lnTo>
                    <a:lnTo>
                      <a:pt x="334" y="13"/>
                    </a:lnTo>
                    <a:lnTo>
                      <a:pt x="376" y="4"/>
                    </a:lnTo>
                    <a:lnTo>
                      <a:pt x="42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756"/>
                <a:endParaRPr lang="en-US" sz="1350" dirty="0">
                  <a:solidFill>
                    <a:srgbClr val="FFFFFF"/>
                  </a:solidFill>
                </a:endParaRPr>
              </a:p>
            </p:txBody>
          </p:sp>
        </p:grpSp>
        <p:sp>
          <p:nvSpPr>
            <p:cNvPr id="61" name="Rectangle 60"/>
            <p:cNvSpPr/>
            <p:nvPr/>
          </p:nvSpPr>
          <p:spPr>
            <a:xfrm>
              <a:off x="5432365" y="3641771"/>
              <a:ext cx="1380768" cy="461665"/>
            </a:xfrm>
            <a:prstGeom prst="rect">
              <a:avLst/>
            </a:prstGeom>
          </p:spPr>
          <p:txBody>
            <a:bodyPr wrap="square">
              <a:spAutoFit/>
            </a:bodyPr>
            <a:lstStyle/>
            <a:p>
              <a:pPr algn="ctr">
                <a:buClr>
                  <a:srgbClr val="FFCC00"/>
                </a:buClr>
              </a:pPr>
              <a:r>
                <a:rPr lang="en-US" sz="1200" dirty="0">
                  <a:solidFill>
                    <a:srgbClr val="F2F2F2"/>
                  </a:solidFill>
                  <a:latin typeface="Raleway" charset="0"/>
                  <a:ea typeface="Raleway" charset="0"/>
                  <a:cs typeface="Raleway" charset="0"/>
                </a:rPr>
                <a:t>MA Mobile </a:t>
              </a:r>
              <a:br>
                <a:rPr lang="en-US" sz="1200" dirty="0">
                  <a:solidFill>
                    <a:srgbClr val="F2F2F2"/>
                  </a:solidFill>
                  <a:latin typeface="Raleway" charset="0"/>
                  <a:ea typeface="Raleway" charset="0"/>
                  <a:cs typeface="Raleway" charset="0"/>
                </a:rPr>
              </a:br>
              <a:r>
                <a:rPr lang="en-US" sz="1200" dirty="0">
                  <a:solidFill>
                    <a:srgbClr val="F2F2F2"/>
                  </a:solidFill>
                  <a:latin typeface="Raleway" charset="0"/>
                  <a:ea typeface="Raleway" charset="0"/>
                  <a:cs typeface="Raleway" charset="0"/>
                </a:rPr>
                <a:t>Media app</a:t>
              </a:r>
              <a:endParaRPr lang="en-US" sz="1050" dirty="0">
                <a:solidFill>
                  <a:srgbClr val="F2F2F2"/>
                </a:solidFill>
                <a:latin typeface="Raleway" charset="0"/>
                <a:ea typeface="Raleway" charset="0"/>
                <a:cs typeface="Raleway" charset="0"/>
              </a:endParaRPr>
            </a:p>
          </p:txBody>
        </p:sp>
      </p:grpSp>
      <p:grpSp>
        <p:nvGrpSpPr>
          <p:cNvPr id="9" name="Group 8"/>
          <p:cNvGrpSpPr/>
          <p:nvPr/>
        </p:nvGrpSpPr>
        <p:grpSpPr>
          <a:xfrm>
            <a:off x="7024737" y="2898322"/>
            <a:ext cx="1380768" cy="1234440"/>
            <a:chOff x="7024737" y="2898322"/>
            <a:chExt cx="1380768" cy="1234440"/>
          </a:xfrm>
        </p:grpSpPr>
        <p:sp>
          <p:nvSpPr>
            <p:cNvPr id="6" name="Rounded Rectangle 5"/>
            <p:cNvSpPr/>
            <p:nvPr/>
          </p:nvSpPr>
          <p:spPr>
            <a:xfrm>
              <a:off x="7086149" y="2898322"/>
              <a:ext cx="1234440" cy="1234440"/>
            </a:xfrm>
            <a:prstGeom prst="roundRect">
              <a:avLst/>
            </a:prstGeom>
            <a:solidFill>
              <a:schemeClr val="accent6"/>
            </a:solidFill>
            <a:ln>
              <a:noFill/>
            </a:ln>
            <a:effectLst>
              <a:outerShdw blurRad="279400" dist="38100" dir="5400000" algn="t" rotWithShape="0">
                <a:schemeClr val="accent6">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sp>
          <p:nvSpPr>
            <p:cNvPr id="62" name="Rectangle 61"/>
            <p:cNvSpPr/>
            <p:nvPr/>
          </p:nvSpPr>
          <p:spPr>
            <a:xfrm>
              <a:off x="7024737" y="3428139"/>
              <a:ext cx="1380768" cy="261610"/>
            </a:xfrm>
            <a:prstGeom prst="rect">
              <a:avLst/>
            </a:prstGeom>
          </p:spPr>
          <p:txBody>
            <a:bodyPr wrap="square">
              <a:spAutoFit/>
            </a:bodyPr>
            <a:lstStyle/>
            <a:p>
              <a:pPr algn="ctr">
                <a:buClr>
                  <a:srgbClr val="FFCC00"/>
                </a:buClr>
              </a:pPr>
              <a:r>
                <a:rPr lang="en-US" sz="1050" dirty="0">
                  <a:solidFill>
                    <a:srgbClr val="F2F2F2"/>
                  </a:solidFill>
                  <a:latin typeface="Trebuchet MS" charset="0"/>
                  <a:ea typeface="Trebuchet MS" charset="0"/>
                  <a:cs typeface="Trebuchet MS" charset="0"/>
                </a:rPr>
                <a:t>UnFranchise.com</a:t>
              </a:r>
              <a:endParaRPr lang="en-US" sz="900" dirty="0">
                <a:solidFill>
                  <a:srgbClr val="F2F2F2"/>
                </a:solidFill>
                <a:latin typeface="Trebuchet MS" charset="0"/>
                <a:ea typeface="Trebuchet MS" charset="0"/>
                <a:cs typeface="Trebuchet MS" charset="0"/>
              </a:endParaRPr>
            </a:p>
          </p:txBody>
        </p:sp>
      </p:grpSp>
    </p:spTree>
    <p:extLst>
      <p:ext uri="{BB962C8B-B14F-4D97-AF65-F5344CB8AC3E}">
        <p14:creationId xmlns:p14="http://schemas.microsoft.com/office/powerpoint/2010/main" val="13676454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0000"/>
        </a:solidFill>
        <a:effectLst/>
      </p:bgPr>
    </p:bg>
    <p:spTree>
      <p:nvGrpSpPr>
        <p:cNvPr id="1" name=""/>
        <p:cNvGrpSpPr/>
        <p:nvPr/>
      </p:nvGrpSpPr>
      <p:grpSpPr>
        <a:xfrm>
          <a:off x="0" y="0"/>
          <a:ext cx="0" cy="0"/>
          <a:chOff x="0" y="0"/>
          <a:chExt cx="0" cy="0"/>
        </a:xfrm>
      </p:grpSpPr>
      <p:sp>
        <p:nvSpPr>
          <p:cNvPr id="2" name="Rectangle 1"/>
          <p:cNvSpPr/>
          <p:nvPr/>
        </p:nvSpPr>
        <p:spPr>
          <a:xfrm>
            <a:off x="1737561" y="1013304"/>
            <a:ext cx="8703025" cy="769441"/>
          </a:xfrm>
          <a:prstGeom prst="rect">
            <a:avLst/>
          </a:prstGeom>
        </p:spPr>
        <p:txBody>
          <a:bodyPr wrap="none" anchor="ctr">
            <a:spAutoFit/>
          </a:bodyPr>
          <a:lstStyle/>
          <a:p>
            <a:pPr algn="ctr">
              <a:spcBef>
                <a:spcPct val="50000"/>
              </a:spcBef>
              <a:defRPr/>
            </a:pPr>
            <a:r>
              <a:rPr lang="en-US" sz="4400" kern="0" cap="all" spc="-225" dirty="0">
                <a:solidFill>
                  <a:srgbClr val="F2F2F2"/>
                </a:solidFill>
                <a:latin typeface="Times New Roman" panose="02020603050405020304" pitchFamily="18" charset="0"/>
                <a:cs typeface="Times New Roman" panose="02020603050405020304" pitchFamily="18" charset="0"/>
              </a:rPr>
              <a:t>Prospecting/Recruiting </a:t>
            </a:r>
            <a:r>
              <a:rPr lang="en-US" sz="4400" kern="0" cap="all" spc="-225" dirty="0" err="1">
                <a:solidFill>
                  <a:srgbClr val="F2F2F2"/>
                </a:solidFill>
                <a:latin typeface="Times New Roman" panose="02020603050405020304" pitchFamily="18" charset="0"/>
                <a:cs typeface="Times New Roman" panose="02020603050405020304" pitchFamily="18" charset="0"/>
              </a:rPr>
              <a:t>ToolS</a:t>
            </a:r>
            <a:endParaRPr lang="en-US" sz="4400" kern="0" cap="all" spc="-225" dirty="0">
              <a:solidFill>
                <a:srgbClr val="F2F2F2"/>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15512" y="4107744"/>
            <a:ext cx="1442088" cy="707886"/>
          </a:xfrm>
          <a:prstGeom prst="rect">
            <a:avLst/>
          </a:prstGeom>
        </p:spPr>
        <p:txBody>
          <a:bodyPr wrap="square">
            <a:spAutoFit/>
          </a:bodyPr>
          <a:lstStyle/>
          <a:p>
            <a:pPr algn="ctr">
              <a:buClr>
                <a:srgbClr val="FFCC00"/>
              </a:buClr>
            </a:pPr>
            <a:r>
              <a:rPr lang="en-US" sz="2000" b="1" dirty="0">
                <a:solidFill>
                  <a:srgbClr val="F2F2F2"/>
                </a:solidFill>
                <a:latin typeface="Raleway" panose="020B0503030101060003" pitchFamily="34" charset="0"/>
              </a:rPr>
              <a:t>About MA. pdf</a:t>
            </a:r>
          </a:p>
        </p:txBody>
      </p:sp>
      <p:sp>
        <p:nvSpPr>
          <p:cNvPr id="10" name="Rectangle 9"/>
          <p:cNvSpPr/>
          <p:nvPr/>
        </p:nvSpPr>
        <p:spPr>
          <a:xfrm>
            <a:off x="3834075" y="4107744"/>
            <a:ext cx="1309115" cy="1015663"/>
          </a:xfrm>
          <a:prstGeom prst="rect">
            <a:avLst/>
          </a:prstGeom>
        </p:spPr>
        <p:txBody>
          <a:bodyPr wrap="square">
            <a:spAutoFit/>
          </a:bodyPr>
          <a:lstStyle/>
          <a:p>
            <a:pPr algn="ctr"/>
            <a:r>
              <a:rPr lang="en-US" sz="2000" b="1" dirty="0">
                <a:solidFill>
                  <a:srgbClr val="F2F2F2"/>
                </a:solidFill>
                <a:latin typeface="Raleway" panose="020B0503030101060003" pitchFamily="34" charset="0"/>
              </a:rPr>
              <a:t>Getting Started Guide </a:t>
            </a:r>
          </a:p>
        </p:txBody>
      </p:sp>
      <p:sp>
        <p:nvSpPr>
          <p:cNvPr id="11" name="Rectangle 10"/>
          <p:cNvSpPr/>
          <p:nvPr/>
        </p:nvSpPr>
        <p:spPr>
          <a:xfrm>
            <a:off x="5447618" y="4125329"/>
            <a:ext cx="1296765" cy="400110"/>
          </a:xfrm>
          <a:prstGeom prst="rect">
            <a:avLst/>
          </a:prstGeom>
        </p:spPr>
        <p:txBody>
          <a:bodyPr wrap="none">
            <a:spAutoFit/>
          </a:bodyPr>
          <a:lstStyle/>
          <a:p>
            <a:pPr algn="ctr">
              <a:buClr>
                <a:srgbClr val="FFCC00"/>
              </a:buClr>
            </a:pPr>
            <a:r>
              <a:rPr lang="en-US" sz="2000" b="1" dirty="0">
                <a:solidFill>
                  <a:srgbClr val="F2F2F2"/>
                </a:solidFill>
                <a:latin typeface="Raleway" panose="020B0503030101060003" pitchFamily="34" charset="0"/>
              </a:rPr>
              <a:t>Flip Chart </a:t>
            </a:r>
          </a:p>
        </p:txBody>
      </p:sp>
      <p:sp>
        <p:nvSpPr>
          <p:cNvPr id="12" name="Rectangle 11"/>
          <p:cNvSpPr/>
          <p:nvPr/>
        </p:nvSpPr>
        <p:spPr>
          <a:xfrm>
            <a:off x="6892062" y="4107744"/>
            <a:ext cx="1801455" cy="400110"/>
          </a:xfrm>
          <a:prstGeom prst="rect">
            <a:avLst/>
          </a:prstGeom>
        </p:spPr>
        <p:txBody>
          <a:bodyPr wrap="none">
            <a:spAutoFit/>
          </a:bodyPr>
          <a:lstStyle/>
          <a:p>
            <a:pPr>
              <a:buClr>
                <a:srgbClr val="FFCC00"/>
              </a:buClr>
            </a:pPr>
            <a:r>
              <a:rPr lang="en-US" sz="2000" b="1" dirty="0">
                <a:solidFill>
                  <a:srgbClr val="F2F2F2"/>
                </a:solidFill>
                <a:latin typeface="Raleway" panose="020B0503030101060003" pitchFamily="34" charset="0"/>
              </a:rPr>
              <a:t> SG.SHOP.COM</a:t>
            </a:r>
          </a:p>
        </p:txBody>
      </p:sp>
      <p:sp>
        <p:nvSpPr>
          <p:cNvPr id="13" name="Rectangle 12"/>
          <p:cNvSpPr/>
          <p:nvPr/>
        </p:nvSpPr>
        <p:spPr>
          <a:xfrm>
            <a:off x="8693516" y="4107744"/>
            <a:ext cx="2897469" cy="707886"/>
          </a:xfrm>
          <a:prstGeom prst="rect">
            <a:avLst/>
          </a:prstGeom>
        </p:spPr>
        <p:txBody>
          <a:bodyPr wrap="square">
            <a:spAutoFit/>
          </a:bodyPr>
          <a:lstStyle/>
          <a:p>
            <a:pPr>
              <a:buClr>
                <a:srgbClr val="FFCC00"/>
              </a:buClr>
            </a:pPr>
            <a:r>
              <a:rPr lang="en-US" sz="2000" b="1" dirty="0">
                <a:solidFill>
                  <a:srgbClr val="F2F2F2"/>
                </a:solidFill>
                <a:latin typeface="Raleway" panose="020B0503030101060003" pitchFamily="34" charset="0"/>
              </a:rPr>
              <a:t>marketsingapore.com.sg</a:t>
            </a:r>
          </a:p>
          <a:p>
            <a:pPr>
              <a:buClr>
                <a:srgbClr val="FFCC00"/>
              </a:buClr>
            </a:pPr>
            <a:r>
              <a:rPr lang="en-US" sz="2000" b="1" dirty="0">
                <a:solidFill>
                  <a:srgbClr val="F2F2F2"/>
                </a:solidFill>
                <a:latin typeface="Raleway" panose="020B0503030101060003" pitchFamily="34" charset="0"/>
              </a:rPr>
              <a:t>&amp; Custom Web Sites</a:t>
            </a:r>
          </a:p>
        </p:txBody>
      </p:sp>
      <p:grpSp>
        <p:nvGrpSpPr>
          <p:cNvPr id="22" name="Group 21"/>
          <p:cNvGrpSpPr/>
          <p:nvPr/>
        </p:nvGrpSpPr>
        <p:grpSpPr>
          <a:xfrm>
            <a:off x="2264043" y="2722472"/>
            <a:ext cx="1234440" cy="1234440"/>
            <a:chOff x="986724" y="2721429"/>
            <a:chExt cx="1645920" cy="1645920"/>
          </a:xfrm>
        </p:grpSpPr>
        <p:sp>
          <p:nvSpPr>
            <p:cNvPr id="3" name="Rounded Rectangle 2"/>
            <p:cNvSpPr/>
            <p:nvPr/>
          </p:nvSpPr>
          <p:spPr>
            <a:xfrm>
              <a:off x="986724" y="2721429"/>
              <a:ext cx="1645920" cy="1645920"/>
            </a:xfrm>
            <a:prstGeom prst="roundRect">
              <a:avLst/>
            </a:prstGeom>
            <a:solidFill>
              <a:schemeClr val="accent2"/>
            </a:solidFill>
            <a:ln>
              <a:noFill/>
            </a:ln>
            <a:effectLst>
              <a:outerShdw blurRad="279400" dist="38100" dir="5400000" algn="t" rotWithShape="0">
                <a:schemeClr val="accent2">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grpSp>
          <p:nvGrpSpPr>
            <p:cNvPr id="14" name="Group 4"/>
            <p:cNvGrpSpPr>
              <a:grpSpLocks noChangeAspect="1"/>
            </p:cNvGrpSpPr>
            <p:nvPr/>
          </p:nvGrpSpPr>
          <p:grpSpPr bwMode="auto">
            <a:xfrm>
              <a:off x="1447800" y="3078163"/>
              <a:ext cx="715963" cy="922338"/>
              <a:chOff x="912" y="1939"/>
              <a:chExt cx="451" cy="581"/>
            </a:xfrm>
            <a:solidFill>
              <a:schemeClr val="bg1"/>
            </a:solidFill>
          </p:grpSpPr>
          <p:sp>
            <p:nvSpPr>
              <p:cNvPr id="17" name="Freeform 6"/>
              <p:cNvSpPr>
                <a:spLocks noEditPoints="1"/>
              </p:cNvSpPr>
              <p:nvPr/>
            </p:nvSpPr>
            <p:spPr bwMode="auto">
              <a:xfrm>
                <a:off x="912" y="1939"/>
                <a:ext cx="451" cy="581"/>
              </a:xfrm>
              <a:custGeom>
                <a:avLst/>
                <a:gdLst>
                  <a:gd name="T0" fmla="*/ 121 w 2707"/>
                  <a:gd name="T1" fmla="*/ 3338 h 3486"/>
                  <a:gd name="T2" fmla="*/ 129 w 2707"/>
                  <a:gd name="T3" fmla="*/ 3357 h 3486"/>
                  <a:gd name="T4" fmla="*/ 141 w 2707"/>
                  <a:gd name="T5" fmla="*/ 3364 h 3486"/>
                  <a:gd name="T6" fmla="*/ 149 w 2707"/>
                  <a:gd name="T7" fmla="*/ 3365 h 3486"/>
                  <a:gd name="T8" fmla="*/ 2563 w 2707"/>
                  <a:gd name="T9" fmla="*/ 3365 h 3486"/>
                  <a:gd name="T10" fmla="*/ 2570 w 2707"/>
                  <a:gd name="T11" fmla="*/ 3363 h 3486"/>
                  <a:gd name="T12" fmla="*/ 2585 w 2707"/>
                  <a:gd name="T13" fmla="*/ 3348 h 3486"/>
                  <a:gd name="T14" fmla="*/ 2586 w 2707"/>
                  <a:gd name="T15" fmla="*/ 2464 h 3486"/>
                  <a:gd name="T16" fmla="*/ 1984 w 2707"/>
                  <a:gd name="T17" fmla="*/ 214 h 3486"/>
                  <a:gd name="T18" fmla="*/ 2492 w 2707"/>
                  <a:gd name="T19" fmla="*/ 721 h 3486"/>
                  <a:gd name="T20" fmla="*/ 149 w 2707"/>
                  <a:gd name="T21" fmla="*/ 120 h 3486"/>
                  <a:gd name="T22" fmla="*/ 132 w 2707"/>
                  <a:gd name="T23" fmla="*/ 129 h 3486"/>
                  <a:gd name="T24" fmla="*/ 123 w 2707"/>
                  <a:gd name="T25" fmla="*/ 148 h 3486"/>
                  <a:gd name="T26" fmla="*/ 121 w 2707"/>
                  <a:gd name="T27" fmla="*/ 169 h 3486"/>
                  <a:gd name="T28" fmla="*/ 121 w 2707"/>
                  <a:gd name="T29" fmla="*/ 2344 h 3486"/>
                  <a:gd name="T30" fmla="*/ 2586 w 2707"/>
                  <a:gd name="T31" fmla="*/ 838 h 3486"/>
                  <a:gd name="T32" fmla="*/ 2563 w 2707"/>
                  <a:gd name="T33" fmla="*/ 841 h 3486"/>
                  <a:gd name="T34" fmla="*/ 1865 w 2707"/>
                  <a:gd name="T35" fmla="*/ 144 h 3486"/>
                  <a:gd name="T36" fmla="*/ 1868 w 2707"/>
                  <a:gd name="T37" fmla="*/ 120 h 3486"/>
                  <a:gd name="T38" fmla="*/ 149 w 2707"/>
                  <a:gd name="T39" fmla="*/ 0 h 3486"/>
                  <a:gd name="T40" fmla="*/ 1915 w 2707"/>
                  <a:gd name="T41" fmla="*/ 2 h 3486"/>
                  <a:gd name="T42" fmla="*/ 1957 w 2707"/>
                  <a:gd name="T43" fmla="*/ 19 h 3486"/>
                  <a:gd name="T44" fmla="*/ 2673 w 2707"/>
                  <a:gd name="T45" fmla="*/ 733 h 3486"/>
                  <a:gd name="T46" fmla="*/ 2697 w 2707"/>
                  <a:gd name="T47" fmla="*/ 769 h 3486"/>
                  <a:gd name="T48" fmla="*/ 2706 w 2707"/>
                  <a:gd name="T49" fmla="*/ 814 h 3486"/>
                  <a:gd name="T50" fmla="*/ 2707 w 2707"/>
                  <a:gd name="T51" fmla="*/ 3365 h 3486"/>
                  <a:gd name="T52" fmla="*/ 2691 w 2707"/>
                  <a:gd name="T53" fmla="*/ 3415 h 3486"/>
                  <a:gd name="T54" fmla="*/ 2651 w 2707"/>
                  <a:gd name="T55" fmla="*/ 3455 h 3486"/>
                  <a:gd name="T56" fmla="*/ 2597 w 2707"/>
                  <a:gd name="T57" fmla="*/ 3480 h 3486"/>
                  <a:gd name="T58" fmla="*/ 2587 w 2707"/>
                  <a:gd name="T59" fmla="*/ 3483 h 3486"/>
                  <a:gd name="T60" fmla="*/ 149 w 2707"/>
                  <a:gd name="T61" fmla="*/ 3486 h 3486"/>
                  <a:gd name="T62" fmla="*/ 116 w 2707"/>
                  <a:gd name="T63" fmla="*/ 3482 h 3486"/>
                  <a:gd name="T64" fmla="*/ 82 w 2707"/>
                  <a:gd name="T65" fmla="*/ 3470 h 3486"/>
                  <a:gd name="T66" fmla="*/ 33 w 2707"/>
                  <a:gd name="T67" fmla="*/ 3436 h 3486"/>
                  <a:gd name="T68" fmla="*/ 4 w 2707"/>
                  <a:gd name="T69" fmla="*/ 3391 h 3486"/>
                  <a:gd name="T70" fmla="*/ 0 w 2707"/>
                  <a:gd name="T71" fmla="*/ 176 h 3486"/>
                  <a:gd name="T72" fmla="*/ 9 w 2707"/>
                  <a:gd name="T73" fmla="*/ 111 h 3486"/>
                  <a:gd name="T74" fmla="*/ 32 w 2707"/>
                  <a:gd name="T75" fmla="*/ 62 h 3486"/>
                  <a:gd name="T76" fmla="*/ 66 w 2707"/>
                  <a:gd name="T77" fmla="*/ 27 h 3486"/>
                  <a:gd name="T78" fmla="*/ 106 w 2707"/>
                  <a:gd name="T79" fmla="*/ 6 h 3486"/>
                  <a:gd name="T80" fmla="*/ 149 w 2707"/>
                  <a:gd name="T81" fmla="*/ 0 h 3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07" h="3486">
                    <a:moveTo>
                      <a:pt x="121" y="2464"/>
                    </a:moveTo>
                    <a:lnTo>
                      <a:pt x="121" y="3338"/>
                    </a:lnTo>
                    <a:lnTo>
                      <a:pt x="122" y="3348"/>
                    </a:lnTo>
                    <a:lnTo>
                      <a:pt x="129" y="3357"/>
                    </a:lnTo>
                    <a:lnTo>
                      <a:pt x="137" y="3363"/>
                    </a:lnTo>
                    <a:lnTo>
                      <a:pt x="141" y="3364"/>
                    </a:lnTo>
                    <a:lnTo>
                      <a:pt x="144" y="3365"/>
                    </a:lnTo>
                    <a:lnTo>
                      <a:pt x="149" y="3365"/>
                    </a:lnTo>
                    <a:lnTo>
                      <a:pt x="2558" y="3365"/>
                    </a:lnTo>
                    <a:lnTo>
                      <a:pt x="2563" y="3365"/>
                    </a:lnTo>
                    <a:lnTo>
                      <a:pt x="2566" y="3364"/>
                    </a:lnTo>
                    <a:lnTo>
                      <a:pt x="2570" y="3363"/>
                    </a:lnTo>
                    <a:lnTo>
                      <a:pt x="2578" y="3357"/>
                    </a:lnTo>
                    <a:lnTo>
                      <a:pt x="2585" y="3348"/>
                    </a:lnTo>
                    <a:lnTo>
                      <a:pt x="2586" y="3338"/>
                    </a:lnTo>
                    <a:lnTo>
                      <a:pt x="2586" y="2464"/>
                    </a:lnTo>
                    <a:lnTo>
                      <a:pt x="121" y="2464"/>
                    </a:lnTo>
                    <a:close/>
                    <a:moveTo>
                      <a:pt x="1984" y="214"/>
                    </a:moveTo>
                    <a:lnTo>
                      <a:pt x="1984" y="721"/>
                    </a:lnTo>
                    <a:lnTo>
                      <a:pt x="2492" y="721"/>
                    </a:lnTo>
                    <a:lnTo>
                      <a:pt x="1984" y="214"/>
                    </a:lnTo>
                    <a:close/>
                    <a:moveTo>
                      <a:pt x="149" y="120"/>
                    </a:moveTo>
                    <a:lnTo>
                      <a:pt x="139" y="123"/>
                    </a:lnTo>
                    <a:lnTo>
                      <a:pt x="132" y="129"/>
                    </a:lnTo>
                    <a:lnTo>
                      <a:pt x="127" y="139"/>
                    </a:lnTo>
                    <a:lnTo>
                      <a:pt x="123" y="148"/>
                    </a:lnTo>
                    <a:lnTo>
                      <a:pt x="122" y="159"/>
                    </a:lnTo>
                    <a:lnTo>
                      <a:pt x="121" y="169"/>
                    </a:lnTo>
                    <a:lnTo>
                      <a:pt x="121" y="176"/>
                    </a:lnTo>
                    <a:lnTo>
                      <a:pt x="121" y="2344"/>
                    </a:lnTo>
                    <a:lnTo>
                      <a:pt x="2586" y="2344"/>
                    </a:lnTo>
                    <a:lnTo>
                      <a:pt x="2586" y="838"/>
                    </a:lnTo>
                    <a:lnTo>
                      <a:pt x="2575" y="840"/>
                    </a:lnTo>
                    <a:lnTo>
                      <a:pt x="2563" y="841"/>
                    </a:lnTo>
                    <a:lnTo>
                      <a:pt x="1865" y="841"/>
                    </a:lnTo>
                    <a:lnTo>
                      <a:pt x="1865" y="144"/>
                    </a:lnTo>
                    <a:lnTo>
                      <a:pt x="1865" y="132"/>
                    </a:lnTo>
                    <a:lnTo>
                      <a:pt x="1868" y="120"/>
                    </a:lnTo>
                    <a:lnTo>
                      <a:pt x="149" y="120"/>
                    </a:lnTo>
                    <a:close/>
                    <a:moveTo>
                      <a:pt x="149" y="0"/>
                    </a:moveTo>
                    <a:lnTo>
                      <a:pt x="1894" y="0"/>
                    </a:lnTo>
                    <a:lnTo>
                      <a:pt x="1915" y="2"/>
                    </a:lnTo>
                    <a:lnTo>
                      <a:pt x="1937" y="9"/>
                    </a:lnTo>
                    <a:lnTo>
                      <a:pt x="1957" y="19"/>
                    </a:lnTo>
                    <a:lnTo>
                      <a:pt x="1973" y="34"/>
                    </a:lnTo>
                    <a:lnTo>
                      <a:pt x="2673" y="733"/>
                    </a:lnTo>
                    <a:lnTo>
                      <a:pt x="2687" y="749"/>
                    </a:lnTo>
                    <a:lnTo>
                      <a:pt x="2697" y="769"/>
                    </a:lnTo>
                    <a:lnTo>
                      <a:pt x="2703" y="790"/>
                    </a:lnTo>
                    <a:lnTo>
                      <a:pt x="2706" y="814"/>
                    </a:lnTo>
                    <a:lnTo>
                      <a:pt x="2707" y="840"/>
                    </a:lnTo>
                    <a:lnTo>
                      <a:pt x="2707" y="3365"/>
                    </a:lnTo>
                    <a:lnTo>
                      <a:pt x="2703" y="3391"/>
                    </a:lnTo>
                    <a:lnTo>
                      <a:pt x="2691" y="3415"/>
                    </a:lnTo>
                    <a:lnTo>
                      <a:pt x="2674" y="3436"/>
                    </a:lnTo>
                    <a:lnTo>
                      <a:pt x="2651" y="3455"/>
                    </a:lnTo>
                    <a:lnTo>
                      <a:pt x="2625" y="3470"/>
                    </a:lnTo>
                    <a:lnTo>
                      <a:pt x="2597" y="3480"/>
                    </a:lnTo>
                    <a:lnTo>
                      <a:pt x="2591" y="3482"/>
                    </a:lnTo>
                    <a:lnTo>
                      <a:pt x="2587" y="3483"/>
                    </a:lnTo>
                    <a:lnTo>
                      <a:pt x="2558" y="3486"/>
                    </a:lnTo>
                    <a:lnTo>
                      <a:pt x="149" y="3486"/>
                    </a:lnTo>
                    <a:lnTo>
                      <a:pt x="120" y="3483"/>
                    </a:lnTo>
                    <a:lnTo>
                      <a:pt x="116" y="3482"/>
                    </a:lnTo>
                    <a:lnTo>
                      <a:pt x="110" y="3480"/>
                    </a:lnTo>
                    <a:lnTo>
                      <a:pt x="82" y="3470"/>
                    </a:lnTo>
                    <a:lnTo>
                      <a:pt x="56" y="3455"/>
                    </a:lnTo>
                    <a:lnTo>
                      <a:pt x="33" y="3436"/>
                    </a:lnTo>
                    <a:lnTo>
                      <a:pt x="16" y="3415"/>
                    </a:lnTo>
                    <a:lnTo>
                      <a:pt x="4" y="3391"/>
                    </a:lnTo>
                    <a:lnTo>
                      <a:pt x="0" y="3365"/>
                    </a:lnTo>
                    <a:lnTo>
                      <a:pt x="0" y="176"/>
                    </a:lnTo>
                    <a:lnTo>
                      <a:pt x="3" y="142"/>
                    </a:lnTo>
                    <a:lnTo>
                      <a:pt x="9" y="111"/>
                    </a:lnTo>
                    <a:lnTo>
                      <a:pt x="18" y="85"/>
                    </a:lnTo>
                    <a:lnTo>
                      <a:pt x="32" y="62"/>
                    </a:lnTo>
                    <a:lnTo>
                      <a:pt x="48" y="42"/>
                    </a:lnTo>
                    <a:lnTo>
                      <a:pt x="66" y="27"/>
                    </a:lnTo>
                    <a:lnTo>
                      <a:pt x="85" y="15"/>
                    </a:lnTo>
                    <a:lnTo>
                      <a:pt x="106" y="6"/>
                    </a:lnTo>
                    <a:lnTo>
                      <a:pt x="127" y="2"/>
                    </a:lnTo>
                    <a:lnTo>
                      <a:pt x="14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18" name="Freeform 7"/>
              <p:cNvSpPr>
                <a:spLocks noEditPoints="1"/>
              </p:cNvSpPr>
              <p:nvPr/>
            </p:nvSpPr>
            <p:spPr bwMode="auto">
              <a:xfrm>
                <a:off x="1015" y="2379"/>
                <a:ext cx="64" cy="101"/>
              </a:xfrm>
              <a:custGeom>
                <a:avLst/>
                <a:gdLst>
                  <a:gd name="T0" fmla="*/ 98 w 385"/>
                  <a:gd name="T1" fmla="*/ 74 h 605"/>
                  <a:gd name="T2" fmla="*/ 98 w 385"/>
                  <a:gd name="T3" fmla="*/ 315 h 605"/>
                  <a:gd name="T4" fmla="*/ 189 w 385"/>
                  <a:gd name="T5" fmla="*/ 315 h 605"/>
                  <a:gd name="T6" fmla="*/ 206 w 385"/>
                  <a:gd name="T7" fmla="*/ 313 h 605"/>
                  <a:gd name="T8" fmla="*/ 225 w 385"/>
                  <a:gd name="T9" fmla="*/ 308 h 605"/>
                  <a:gd name="T10" fmla="*/ 241 w 385"/>
                  <a:gd name="T11" fmla="*/ 300 h 605"/>
                  <a:gd name="T12" fmla="*/ 256 w 385"/>
                  <a:gd name="T13" fmla="*/ 288 h 605"/>
                  <a:gd name="T14" fmla="*/ 271 w 385"/>
                  <a:gd name="T15" fmla="*/ 272 h 605"/>
                  <a:gd name="T16" fmla="*/ 281 w 385"/>
                  <a:gd name="T17" fmla="*/ 249 h 605"/>
                  <a:gd name="T18" fmla="*/ 286 w 385"/>
                  <a:gd name="T19" fmla="*/ 231 h 605"/>
                  <a:gd name="T20" fmla="*/ 288 w 385"/>
                  <a:gd name="T21" fmla="*/ 211 h 605"/>
                  <a:gd name="T22" fmla="*/ 289 w 385"/>
                  <a:gd name="T23" fmla="*/ 188 h 605"/>
                  <a:gd name="T24" fmla="*/ 288 w 385"/>
                  <a:gd name="T25" fmla="*/ 171 h 605"/>
                  <a:gd name="T26" fmla="*/ 286 w 385"/>
                  <a:gd name="T27" fmla="*/ 153 h 605"/>
                  <a:gd name="T28" fmla="*/ 279 w 385"/>
                  <a:gd name="T29" fmla="*/ 134 h 605"/>
                  <a:gd name="T30" fmla="*/ 269 w 385"/>
                  <a:gd name="T31" fmla="*/ 116 h 605"/>
                  <a:gd name="T32" fmla="*/ 253 w 385"/>
                  <a:gd name="T33" fmla="*/ 100 h 605"/>
                  <a:gd name="T34" fmla="*/ 232 w 385"/>
                  <a:gd name="T35" fmla="*/ 86 h 605"/>
                  <a:gd name="T36" fmla="*/ 216 w 385"/>
                  <a:gd name="T37" fmla="*/ 80 h 605"/>
                  <a:gd name="T38" fmla="*/ 195 w 385"/>
                  <a:gd name="T39" fmla="*/ 76 h 605"/>
                  <a:gd name="T40" fmla="*/ 172 w 385"/>
                  <a:gd name="T41" fmla="*/ 74 h 605"/>
                  <a:gd name="T42" fmla="*/ 98 w 385"/>
                  <a:gd name="T43" fmla="*/ 74 h 605"/>
                  <a:gd name="T44" fmla="*/ 0 w 385"/>
                  <a:gd name="T45" fmla="*/ 0 h 605"/>
                  <a:gd name="T46" fmla="*/ 173 w 385"/>
                  <a:gd name="T47" fmla="*/ 0 h 605"/>
                  <a:gd name="T48" fmla="*/ 212 w 385"/>
                  <a:gd name="T49" fmla="*/ 3 h 605"/>
                  <a:gd name="T50" fmla="*/ 250 w 385"/>
                  <a:gd name="T51" fmla="*/ 12 h 605"/>
                  <a:gd name="T52" fmla="*/ 275 w 385"/>
                  <a:gd name="T53" fmla="*/ 22 h 605"/>
                  <a:gd name="T54" fmla="*/ 297 w 385"/>
                  <a:gd name="T55" fmla="*/ 34 h 605"/>
                  <a:gd name="T56" fmla="*/ 318 w 385"/>
                  <a:gd name="T57" fmla="*/ 49 h 605"/>
                  <a:gd name="T58" fmla="*/ 336 w 385"/>
                  <a:gd name="T59" fmla="*/ 66 h 605"/>
                  <a:gd name="T60" fmla="*/ 353 w 385"/>
                  <a:gd name="T61" fmla="*/ 86 h 605"/>
                  <a:gd name="T62" fmla="*/ 367 w 385"/>
                  <a:gd name="T63" fmla="*/ 109 h 605"/>
                  <a:gd name="T64" fmla="*/ 377 w 385"/>
                  <a:gd name="T65" fmla="*/ 133 h 605"/>
                  <a:gd name="T66" fmla="*/ 383 w 385"/>
                  <a:gd name="T67" fmla="*/ 159 h 605"/>
                  <a:gd name="T68" fmla="*/ 385 w 385"/>
                  <a:gd name="T69" fmla="*/ 188 h 605"/>
                  <a:gd name="T70" fmla="*/ 383 w 385"/>
                  <a:gd name="T71" fmla="*/ 217 h 605"/>
                  <a:gd name="T72" fmla="*/ 378 w 385"/>
                  <a:gd name="T73" fmla="*/ 245 h 605"/>
                  <a:gd name="T74" fmla="*/ 369 w 385"/>
                  <a:gd name="T75" fmla="*/ 271 h 605"/>
                  <a:gd name="T76" fmla="*/ 358 w 385"/>
                  <a:gd name="T77" fmla="*/ 294 h 605"/>
                  <a:gd name="T78" fmla="*/ 343 w 385"/>
                  <a:gd name="T79" fmla="*/ 316 h 605"/>
                  <a:gd name="T80" fmla="*/ 326 w 385"/>
                  <a:gd name="T81" fmla="*/ 333 h 605"/>
                  <a:gd name="T82" fmla="*/ 306 w 385"/>
                  <a:gd name="T83" fmla="*/ 350 h 605"/>
                  <a:gd name="T84" fmla="*/ 284 w 385"/>
                  <a:gd name="T85" fmla="*/ 363 h 605"/>
                  <a:gd name="T86" fmla="*/ 259 w 385"/>
                  <a:gd name="T87" fmla="*/ 372 h 605"/>
                  <a:gd name="T88" fmla="*/ 231 w 385"/>
                  <a:gd name="T89" fmla="*/ 381 h 605"/>
                  <a:gd name="T90" fmla="*/ 202 w 385"/>
                  <a:gd name="T91" fmla="*/ 386 h 605"/>
                  <a:gd name="T92" fmla="*/ 171 w 385"/>
                  <a:gd name="T93" fmla="*/ 387 h 605"/>
                  <a:gd name="T94" fmla="*/ 98 w 385"/>
                  <a:gd name="T95" fmla="*/ 387 h 605"/>
                  <a:gd name="T96" fmla="*/ 98 w 385"/>
                  <a:gd name="T97" fmla="*/ 605 h 605"/>
                  <a:gd name="T98" fmla="*/ 0 w 385"/>
                  <a:gd name="T99" fmla="*/ 605 h 605"/>
                  <a:gd name="T100" fmla="*/ 0 w 385"/>
                  <a:gd name="T10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5" h="605">
                    <a:moveTo>
                      <a:pt x="98" y="74"/>
                    </a:moveTo>
                    <a:lnTo>
                      <a:pt x="98" y="315"/>
                    </a:lnTo>
                    <a:lnTo>
                      <a:pt x="189" y="315"/>
                    </a:lnTo>
                    <a:lnTo>
                      <a:pt x="206" y="313"/>
                    </a:lnTo>
                    <a:lnTo>
                      <a:pt x="225" y="308"/>
                    </a:lnTo>
                    <a:lnTo>
                      <a:pt x="241" y="300"/>
                    </a:lnTo>
                    <a:lnTo>
                      <a:pt x="256" y="288"/>
                    </a:lnTo>
                    <a:lnTo>
                      <a:pt x="271" y="272"/>
                    </a:lnTo>
                    <a:lnTo>
                      <a:pt x="281" y="249"/>
                    </a:lnTo>
                    <a:lnTo>
                      <a:pt x="286" y="231"/>
                    </a:lnTo>
                    <a:lnTo>
                      <a:pt x="288" y="211"/>
                    </a:lnTo>
                    <a:lnTo>
                      <a:pt x="289" y="188"/>
                    </a:lnTo>
                    <a:lnTo>
                      <a:pt x="288" y="171"/>
                    </a:lnTo>
                    <a:lnTo>
                      <a:pt x="286" y="153"/>
                    </a:lnTo>
                    <a:lnTo>
                      <a:pt x="279" y="134"/>
                    </a:lnTo>
                    <a:lnTo>
                      <a:pt x="269" y="116"/>
                    </a:lnTo>
                    <a:lnTo>
                      <a:pt x="253" y="100"/>
                    </a:lnTo>
                    <a:lnTo>
                      <a:pt x="232" y="86"/>
                    </a:lnTo>
                    <a:lnTo>
                      <a:pt x="216" y="80"/>
                    </a:lnTo>
                    <a:lnTo>
                      <a:pt x="195" y="76"/>
                    </a:lnTo>
                    <a:lnTo>
                      <a:pt x="172" y="74"/>
                    </a:lnTo>
                    <a:lnTo>
                      <a:pt x="98" y="74"/>
                    </a:lnTo>
                    <a:close/>
                    <a:moveTo>
                      <a:pt x="0" y="0"/>
                    </a:moveTo>
                    <a:lnTo>
                      <a:pt x="173" y="0"/>
                    </a:lnTo>
                    <a:lnTo>
                      <a:pt x="212" y="3"/>
                    </a:lnTo>
                    <a:lnTo>
                      <a:pt x="250" y="12"/>
                    </a:lnTo>
                    <a:lnTo>
                      <a:pt x="275" y="22"/>
                    </a:lnTo>
                    <a:lnTo>
                      <a:pt x="297" y="34"/>
                    </a:lnTo>
                    <a:lnTo>
                      <a:pt x="318" y="49"/>
                    </a:lnTo>
                    <a:lnTo>
                      <a:pt x="336" y="66"/>
                    </a:lnTo>
                    <a:lnTo>
                      <a:pt x="353" y="86"/>
                    </a:lnTo>
                    <a:lnTo>
                      <a:pt x="367" y="109"/>
                    </a:lnTo>
                    <a:lnTo>
                      <a:pt x="377" y="133"/>
                    </a:lnTo>
                    <a:lnTo>
                      <a:pt x="383" y="159"/>
                    </a:lnTo>
                    <a:lnTo>
                      <a:pt x="385" y="188"/>
                    </a:lnTo>
                    <a:lnTo>
                      <a:pt x="383" y="217"/>
                    </a:lnTo>
                    <a:lnTo>
                      <a:pt x="378" y="245"/>
                    </a:lnTo>
                    <a:lnTo>
                      <a:pt x="369" y="271"/>
                    </a:lnTo>
                    <a:lnTo>
                      <a:pt x="358" y="294"/>
                    </a:lnTo>
                    <a:lnTo>
                      <a:pt x="343" y="316"/>
                    </a:lnTo>
                    <a:lnTo>
                      <a:pt x="326" y="333"/>
                    </a:lnTo>
                    <a:lnTo>
                      <a:pt x="306" y="350"/>
                    </a:lnTo>
                    <a:lnTo>
                      <a:pt x="284" y="363"/>
                    </a:lnTo>
                    <a:lnTo>
                      <a:pt x="259" y="372"/>
                    </a:lnTo>
                    <a:lnTo>
                      <a:pt x="231" y="381"/>
                    </a:lnTo>
                    <a:lnTo>
                      <a:pt x="202" y="386"/>
                    </a:lnTo>
                    <a:lnTo>
                      <a:pt x="171" y="387"/>
                    </a:lnTo>
                    <a:lnTo>
                      <a:pt x="98" y="387"/>
                    </a:lnTo>
                    <a:lnTo>
                      <a:pt x="98" y="605"/>
                    </a:lnTo>
                    <a:lnTo>
                      <a:pt x="0" y="6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19" name="Freeform 8"/>
              <p:cNvSpPr>
                <a:spLocks noEditPoints="1"/>
              </p:cNvSpPr>
              <p:nvPr/>
            </p:nvSpPr>
            <p:spPr bwMode="auto">
              <a:xfrm>
                <a:off x="1098" y="2379"/>
                <a:ext cx="82" cy="101"/>
              </a:xfrm>
              <a:custGeom>
                <a:avLst/>
                <a:gdLst>
                  <a:gd name="T0" fmla="*/ 99 w 489"/>
                  <a:gd name="T1" fmla="*/ 74 h 605"/>
                  <a:gd name="T2" fmla="*/ 99 w 489"/>
                  <a:gd name="T3" fmla="*/ 533 h 605"/>
                  <a:gd name="T4" fmla="*/ 196 w 489"/>
                  <a:gd name="T5" fmla="*/ 533 h 605"/>
                  <a:gd name="T6" fmla="*/ 228 w 489"/>
                  <a:gd name="T7" fmla="*/ 531 h 605"/>
                  <a:gd name="T8" fmla="*/ 257 w 489"/>
                  <a:gd name="T9" fmla="*/ 527 h 605"/>
                  <a:gd name="T10" fmla="*/ 282 w 489"/>
                  <a:gd name="T11" fmla="*/ 517 h 605"/>
                  <a:gd name="T12" fmla="*/ 305 w 489"/>
                  <a:gd name="T13" fmla="*/ 505 h 605"/>
                  <a:gd name="T14" fmla="*/ 325 w 489"/>
                  <a:gd name="T15" fmla="*/ 488 h 605"/>
                  <a:gd name="T16" fmla="*/ 342 w 489"/>
                  <a:gd name="T17" fmla="*/ 469 h 605"/>
                  <a:gd name="T18" fmla="*/ 357 w 489"/>
                  <a:gd name="T19" fmla="*/ 441 h 605"/>
                  <a:gd name="T20" fmla="*/ 370 w 489"/>
                  <a:gd name="T21" fmla="*/ 409 h 605"/>
                  <a:gd name="T22" fmla="*/ 379 w 489"/>
                  <a:gd name="T23" fmla="*/ 371 h 605"/>
                  <a:gd name="T24" fmla="*/ 384 w 489"/>
                  <a:gd name="T25" fmla="*/ 330 h 605"/>
                  <a:gd name="T26" fmla="*/ 385 w 489"/>
                  <a:gd name="T27" fmla="*/ 283 h 605"/>
                  <a:gd name="T28" fmla="*/ 383 w 489"/>
                  <a:gd name="T29" fmla="*/ 246 h 605"/>
                  <a:gd name="T30" fmla="*/ 376 w 489"/>
                  <a:gd name="T31" fmla="*/ 209 h 605"/>
                  <a:gd name="T32" fmla="*/ 369 w 489"/>
                  <a:gd name="T33" fmla="*/ 185 h 605"/>
                  <a:gd name="T34" fmla="*/ 357 w 489"/>
                  <a:gd name="T35" fmla="*/ 163 h 605"/>
                  <a:gd name="T36" fmla="*/ 342 w 489"/>
                  <a:gd name="T37" fmla="*/ 142 h 605"/>
                  <a:gd name="T38" fmla="*/ 322 w 489"/>
                  <a:gd name="T39" fmla="*/ 123 h 605"/>
                  <a:gd name="T40" fmla="*/ 299 w 489"/>
                  <a:gd name="T41" fmla="*/ 107 h 605"/>
                  <a:gd name="T42" fmla="*/ 272 w 489"/>
                  <a:gd name="T43" fmla="*/ 93 h 605"/>
                  <a:gd name="T44" fmla="*/ 247 w 489"/>
                  <a:gd name="T45" fmla="*/ 85 h 605"/>
                  <a:gd name="T46" fmla="*/ 220 w 489"/>
                  <a:gd name="T47" fmla="*/ 80 h 605"/>
                  <a:gd name="T48" fmla="*/ 190 w 489"/>
                  <a:gd name="T49" fmla="*/ 75 h 605"/>
                  <a:gd name="T50" fmla="*/ 156 w 489"/>
                  <a:gd name="T51" fmla="*/ 74 h 605"/>
                  <a:gd name="T52" fmla="*/ 99 w 489"/>
                  <a:gd name="T53" fmla="*/ 74 h 605"/>
                  <a:gd name="T54" fmla="*/ 0 w 489"/>
                  <a:gd name="T55" fmla="*/ 0 h 605"/>
                  <a:gd name="T56" fmla="*/ 183 w 489"/>
                  <a:gd name="T57" fmla="*/ 0 h 605"/>
                  <a:gd name="T58" fmla="*/ 220 w 489"/>
                  <a:gd name="T59" fmla="*/ 2 h 605"/>
                  <a:gd name="T60" fmla="*/ 254 w 489"/>
                  <a:gd name="T61" fmla="*/ 6 h 605"/>
                  <a:gd name="T62" fmla="*/ 287 w 489"/>
                  <a:gd name="T63" fmla="*/ 14 h 605"/>
                  <a:gd name="T64" fmla="*/ 316 w 489"/>
                  <a:gd name="T65" fmla="*/ 24 h 605"/>
                  <a:gd name="T66" fmla="*/ 354 w 489"/>
                  <a:gd name="T67" fmla="*/ 42 h 605"/>
                  <a:gd name="T68" fmla="*/ 385 w 489"/>
                  <a:gd name="T69" fmla="*/ 63 h 605"/>
                  <a:gd name="T70" fmla="*/ 413 w 489"/>
                  <a:gd name="T71" fmla="*/ 88 h 605"/>
                  <a:gd name="T72" fmla="*/ 437 w 489"/>
                  <a:gd name="T73" fmla="*/ 117 h 605"/>
                  <a:gd name="T74" fmla="*/ 455 w 489"/>
                  <a:gd name="T75" fmla="*/ 147 h 605"/>
                  <a:gd name="T76" fmla="*/ 471 w 489"/>
                  <a:gd name="T77" fmla="*/ 180 h 605"/>
                  <a:gd name="T78" fmla="*/ 480 w 489"/>
                  <a:gd name="T79" fmla="*/ 215 h 605"/>
                  <a:gd name="T80" fmla="*/ 487 w 489"/>
                  <a:gd name="T81" fmla="*/ 250 h 605"/>
                  <a:gd name="T82" fmla="*/ 489 w 489"/>
                  <a:gd name="T83" fmla="*/ 286 h 605"/>
                  <a:gd name="T84" fmla="*/ 488 w 489"/>
                  <a:gd name="T85" fmla="*/ 322 h 605"/>
                  <a:gd name="T86" fmla="*/ 485 w 489"/>
                  <a:gd name="T87" fmla="*/ 355 h 605"/>
                  <a:gd name="T88" fmla="*/ 480 w 489"/>
                  <a:gd name="T89" fmla="*/ 386 h 605"/>
                  <a:gd name="T90" fmla="*/ 473 w 489"/>
                  <a:gd name="T91" fmla="*/ 414 h 605"/>
                  <a:gd name="T92" fmla="*/ 462 w 489"/>
                  <a:gd name="T93" fmla="*/ 447 h 605"/>
                  <a:gd name="T94" fmla="*/ 448 w 489"/>
                  <a:gd name="T95" fmla="*/ 476 h 605"/>
                  <a:gd name="T96" fmla="*/ 432 w 489"/>
                  <a:gd name="T97" fmla="*/ 502 h 605"/>
                  <a:gd name="T98" fmla="*/ 416 w 489"/>
                  <a:gd name="T99" fmla="*/ 524 h 605"/>
                  <a:gd name="T100" fmla="*/ 397 w 489"/>
                  <a:gd name="T101" fmla="*/ 543 h 605"/>
                  <a:gd name="T102" fmla="*/ 376 w 489"/>
                  <a:gd name="T103" fmla="*/ 558 h 605"/>
                  <a:gd name="T104" fmla="*/ 347 w 489"/>
                  <a:gd name="T105" fmla="*/ 577 h 605"/>
                  <a:gd name="T106" fmla="*/ 317 w 489"/>
                  <a:gd name="T107" fmla="*/ 590 h 605"/>
                  <a:gd name="T108" fmla="*/ 290 w 489"/>
                  <a:gd name="T109" fmla="*/ 598 h 605"/>
                  <a:gd name="T110" fmla="*/ 265 w 489"/>
                  <a:gd name="T111" fmla="*/ 603 h 605"/>
                  <a:gd name="T112" fmla="*/ 244 w 489"/>
                  <a:gd name="T113" fmla="*/ 605 h 605"/>
                  <a:gd name="T114" fmla="*/ 229 w 489"/>
                  <a:gd name="T115" fmla="*/ 605 h 605"/>
                  <a:gd name="T116" fmla="*/ 0 w 489"/>
                  <a:gd name="T117" fmla="*/ 605 h 605"/>
                  <a:gd name="T118" fmla="*/ 0 w 489"/>
                  <a:gd name="T119"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9" h="605">
                    <a:moveTo>
                      <a:pt x="99" y="74"/>
                    </a:moveTo>
                    <a:lnTo>
                      <a:pt x="99" y="533"/>
                    </a:lnTo>
                    <a:lnTo>
                      <a:pt x="196" y="533"/>
                    </a:lnTo>
                    <a:lnTo>
                      <a:pt x="228" y="531"/>
                    </a:lnTo>
                    <a:lnTo>
                      <a:pt x="257" y="527"/>
                    </a:lnTo>
                    <a:lnTo>
                      <a:pt x="282" y="517"/>
                    </a:lnTo>
                    <a:lnTo>
                      <a:pt x="305" y="505"/>
                    </a:lnTo>
                    <a:lnTo>
                      <a:pt x="325" y="488"/>
                    </a:lnTo>
                    <a:lnTo>
                      <a:pt x="342" y="469"/>
                    </a:lnTo>
                    <a:lnTo>
                      <a:pt x="357" y="441"/>
                    </a:lnTo>
                    <a:lnTo>
                      <a:pt x="370" y="409"/>
                    </a:lnTo>
                    <a:lnTo>
                      <a:pt x="379" y="371"/>
                    </a:lnTo>
                    <a:lnTo>
                      <a:pt x="384" y="330"/>
                    </a:lnTo>
                    <a:lnTo>
                      <a:pt x="385" y="283"/>
                    </a:lnTo>
                    <a:lnTo>
                      <a:pt x="383" y="246"/>
                    </a:lnTo>
                    <a:lnTo>
                      <a:pt x="376" y="209"/>
                    </a:lnTo>
                    <a:lnTo>
                      <a:pt x="369" y="185"/>
                    </a:lnTo>
                    <a:lnTo>
                      <a:pt x="357" y="163"/>
                    </a:lnTo>
                    <a:lnTo>
                      <a:pt x="342" y="142"/>
                    </a:lnTo>
                    <a:lnTo>
                      <a:pt x="322" y="123"/>
                    </a:lnTo>
                    <a:lnTo>
                      <a:pt x="299" y="107"/>
                    </a:lnTo>
                    <a:lnTo>
                      <a:pt x="272" y="93"/>
                    </a:lnTo>
                    <a:lnTo>
                      <a:pt x="247" y="85"/>
                    </a:lnTo>
                    <a:lnTo>
                      <a:pt x="220" y="80"/>
                    </a:lnTo>
                    <a:lnTo>
                      <a:pt x="190" y="75"/>
                    </a:lnTo>
                    <a:lnTo>
                      <a:pt x="156" y="74"/>
                    </a:lnTo>
                    <a:lnTo>
                      <a:pt x="99" y="74"/>
                    </a:lnTo>
                    <a:close/>
                    <a:moveTo>
                      <a:pt x="0" y="0"/>
                    </a:moveTo>
                    <a:lnTo>
                      <a:pt x="183" y="0"/>
                    </a:lnTo>
                    <a:lnTo>
                      <a:pt x="220" y="2"/>
                    </a:lnTo>
                    <a:lnTo>
                      <a:pt x="254" y="6"/>
                    </a:lnTo>
                    <a:lnTo>
                      <a:pt x="287" y="14"/>
                    </a:lnTo>
                    <a:lnTo>
                      <a:pt x="316" y="24"/>
                    </a:lnTo>
                    <a:lnTo>
                      <a:pt x="354" y="42"/>
                    </a:lnTo>
                    <a:lnTo>
                      <a:pt x="385" y="63"/>
                    </a:lnTo>
                    <a:lnTo>
                      <a:pt x="413" y="88"/>
                    </a:lnTo>
                    <a:lnTo>
                      <a:pt x="437" y="117"/>
                    </a:lnTo>
                    <a:lnTo>
                      <a:pt x="455" y="147"/>
                    </a:lnTo>
                    <a:lnTo>
                      <a:pt x="471" y="180"/>
                    </a:lnTo>
                    <a:lnTo>
                      <a:pt x="480" y="215"/>
                    </a:lnTo>
                    <a:lnTo>
                      <a:pt x="487" y="250"/>
                    </a:lnTo>
                    <a:lnTo>
                      <a:pt x="489" y="286"/>
                    </a:lnTo>
                    <a:lnTo>
                      <a:pt x="488" y="322"/>
                    </a:lnTo>
                    <a:lnTo>
                      <a:pt x="485" y="355"/>
                    </a:lnTo>
                    <a:lnTo>
                      <a:pt x="480" y="386"/>
                    </a:lnTo>
                    <a:lnTo>
                      <a:pt x="473" y="414"/>
                    </a:lnTo>
                    <a:lnTo>
                      <a:pt x="462" y="447"/>
                    </a:lnTo>
                    <a:lnTo>
                      <a:pt x="448" y="476"/>
                    </a:lnTo>
                    <a:lnTo>
                      <a:pt x="432" y="502"/>
                    </a:lnTo>
                    <a:lnTo>
                      <a:pt x="416" y="524"/>
                    </a:lnTo>
                    <a:lnTo>
                      <a:pt x="397" y="543"/>
                    </a:lnTo>
                    <a:lnTo>
                      <a:pt x="376" y="558"/>
                    </a:lnTo>
                    <a:lnTo>
                      <a:pt x="347" y="577"/>
                    </a:lnTo>
                    <a:lnTo>
                      <a:pt x="317" y="590"/>
                    </a:lnTo>
                    <a:lnTo>
                      <a:pt x="290" y="598"/>
                    </a:lnTo>
                    <a:lnTo>
                      <a:pt x="265" y="603"/>
                    </a:lnTo>
                    <a:lnTo>
                      <a:pt x="244" y="605"/>
                    </a:lnTo>
                    <a:lnTo>
                      <a:pt x="229" y="605"/>
                    </a:lnTo>
                    <a:lnTo>
                      <a:pt x="0" y="6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0" name="Freeform 9"/>
              <p:cNvSpPr>
                <a:spLocks/>
              </p:cNvSpPr>
              <p:nvPr/>
            </p:nvSpPr>
            <p:spPr bwMode="auto">
              <a:xfrm>
                <a:off x="1204" y="2379"/>
                <a:ext cx="63" cy="101"/>
              </a:xfrm>
              <a:custGeom>
                <a:avLst/>
                <a:gdLst>
                  <a:gd name="T0" fmla="*/ 0 w 380"/>
                  <a:gd name="T1" fmla="*/ 0 h 605"/>
                  <a:gd name="T2" fmla="*/ 380 w 380"/>
                  <a:gd name="T3" fmla="*/ 0 h 605"/>
                  <a:gd name="T4" fmla="*/ 380 w 380"/>
                  <a:gd name="T5" fmla="*/ 74 h 605"/>
                  <a:gd name="T6" fmla="*/ 101 w 380"/>
                  <a:gd name="T7" fmla="*/ 74 h 605"/>
                  <a:gd name="T8" fmla="*/ 101 w 380"/>
                  <a:gd name="T9" fmla="*/ 265 h 605"/>
                  <a:gd name="T10" fmla="*/ 353 w 380"/>
                  <a:gd name="T11" fmla="*/ 265 h 605"/>
                  <a:gd name="T12" fmla="*/ 353 w 380"/>
                  <a:gd name="T13" fmla="*/ 333 h 605"/>
                  <a:gd name="T14" fmla="*/ 101 w 380"/>
                  <a:gd name="T15" fmla="*/ 333 h 605"/>
                  <a:gd name="T16" fmla="*/ 101 w 380"/>
                  <a:gd name="T17" fmla="*/ 605 h 605"/>
                  <a:gd name="T18" fmla="*/ 0 w 380"/>
                  <a:gd name="T19" fmla="*/ 605 h 605"/>
                  <a:gd name="T20" fmla="*/ 0 w 380"/>
                  <a:gd name="T2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605">
                    <a:moveTo>
                      <a:pt x="0" y="0"/>
                    </a:moveTo>
                    <a:lnTo>
                      <a:pt x="380" y="0"/>
                    </a:lnTo>
                    <a:lnTo>
                      <a:pt x="380" y="74"/>
                    </a:lnTo>
                    <a:lnTo>
                      <a:pt x="101" y="74"/>
                    </a:lnTo>
                    <a:lnTo>
                      <a:pt x="101" y="265"/>
                    </a:lnTo>
                    <a:lnTo>
                      <a:pt x="353" y="265"/>
                    </a:lnTo>
                    <a:lnTo>
                      <a:pt x="353" y="333"/>
                    </a:lnTo>
                    <a:lnTo>
                      <a:pt x="101" y="333"/>
                    </a:lnTo>
                    <a:lnTo>
                      <a:pt x="101" y="605"/>
                    </a:lnTo>
                    <a:lnTo>
                      <a:pt x="0" y="6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1" name="Freeform 10"/>
              <p:cNvSpPr>
                <a:spLocks noEditPoints="1"/>
              </p:cNvSpPr>
              <p:nvPr/>
            </p:nvSpPr>
            <p:spPr bwMode="auto">
              <a:xfrm>
                <a:off x="1031" y="2019"/>
                <a:ext cx="232" cy="264"/>
              </a:xfrm>
              <a:custGeom>
                <a:avLst/>
                <a:gdLst>
                  <a:gd name="T0" fmla="*/ 172 w 1388"/>
                  <a:gd name="T1" fmla="*/ 1355 h 1588"/>
                  <a:gd name="T2" fmla="*/ 105 w 1388"/>
                  <a:gd name="T3" fmla="*/ 1432 h 1588"/>
                  <a:gd name="T4" fmla="*/ 104 w 1388"/>
                  <a:gd name="T5" fmla="*/ 1460 h 1588"/>
                  <a:gd name="T6" fmla="*/ 130 w 1388"/>
                  <a:gd name="T7" fmla="*/ 1485 h 1588"/>
                  <a:gd name="T8" fmla="*/ 161 w 1388"/>
                  <a:gd name="T9" fmla="*/ 1462 h 1588"/>
                  <a:gd name="T10" fmla="*/ 221 w 1388"/>
                  <a:gd name="T11" fmla="*/ 1388 h 1588"/>
                  <a:gd name="T12" fmla="*/ 1215 w 1388"/>
                  <a:gd name="T13" fmla="*/ 1007 h 1588"/>
                  <a:gd name="T14" fmla="*/ 1125 w 1388"/>
                  <a:gd name="T15" fmla="*/ 1028 h 1588"/>
                  <a:gd name="T16" fmla="*/ 1175 w 1388"/>
                  <a:gd name="T17" fmla="*/ 1064 h 1588"/>
                  <a:gd name="T18" fmla="*/ 1220 w 1388"/>
                  <a:gd name="T19" fmla="*/ 1069 h 1588"/>
                  <a:gd name="T20" fmla="*/ 1272 w 1388"/>
                  <a:gd name="T21" fmla="*/ 1043 h 1588"/>
                  <a:gd name="T22" fmla="*/ 1282 w 1388"/>
                  <a:gd name="T23" fmla="*/ 1016 h 1588"/>
                  <a:gd name="T24" fmla="*/ 1239 w 1388"/>
                  <a:gd name="T25" fmla="*/ 1007 h 1588"/>
                  <a:gd name="T26" fmla="*/ 599 w 1388"/>
                  <a:gd name="T27" fmla="*/ 800 h 1588"/>
                  <a:gd name="T28" fmla="*/ 593 w 1388"/>
                  <a:gd name="T29" fmla="*/ 1037 h 1588"/>
                  <a:gd name="T30" fmla="*/ 839 w 1388"/>
                  <a:gd name="T31" fmla="*/ 891 h 1588"/>
                  <a:gd name="T32" fmla="*/ 657 w 1388"/>
                  <a:gd name="T33" fmla="*/ 618 h 1588"/>
                  <a:gd name="T34" fmla="*/ 605 w 1388"/>
                  <a:gd name="T35" fmla="*/ 131 h 1588"/>
                  <a:gd name="T36" fmla="*/ 585 w 1388"/>
                  <a:gd name="T37" fmla="*/ 206 h 1588"/>
                  <a:gd name="T38" fmla="*/ 627 w 1388"/>
                  <a:gd name="T39" fmla="*/ 302 h 1588"/>
                  <a:gd name="T40" fmla="*/ 651 w 1388"/>
                  <a:gd name="T41" fmla="*/ 196 h 1588"/>
                  <a:gd name="T42" fmla="*/ 635 w 1388"/>
                  <a:gd name="T43" fmla="*/ 130 h 1588"/>
                  <a:gd name="T44" fmla="*/ 620 w 1388"/>
                  <a:gd name="T45" fmla="*/ 108 h 1588"/>
                  <a:gd name="T46" fmla="*/ 685 w 1388"/>
                  <a:gd name="T47" fmla="*/ 23 h 1588"/>
                  <a:gd name="T48" fmla="*/ 722 w 1388"/>
                  <a:gd name="T49" fmla="*/ 68 h 1588"/>
                  <a:gd name="T50" fmla="*/ 736 w 1388"/>
                  <a:gd name="T51" fmla="*/ 96 h 1588"/>
                  <a:gd name="T52" fmla="*/ 744 w 1388"/>
                  <a:gd name="T53" fmla="*/ 160 h 1588"/>
                  <a:gd name="T54" fmla="*/ 734 w 1388"/>
                  <a:gd name="T55" fmla="*/ 278 h 1588"/>
                  <a:gd name="T56" fmla="*/ 695 w 1388"/>
                  <a:gd name="T57" fmla="*/ 472 h 1588"/>
                  <a:gd name="T58" fmla="*/ 861 w 1388"/>
                  <a:gd name="T59" fmla="*/ 751 h 1588"/>
                  <a:gd name="T60" fmla="*/ 1058 w 1388"/>
                  <a:gd name="T61" fmla="*/ 917 h 1588"/>
                  <a:gd name="T62" fmla="*/ 1241 w 1388"/>
                  <a:gd name="T63" fmla="*/ 906 h 1588"/>
                  <a:gd name="T64" fmla="*/ 1349 w 1388"/>
                  <a:gd name="T65" fmla="*/ 939 h 1588"/>
                  <a:gd name="T66" fmla="*/ 1388 w 1388"/>
                  <a:gd name="T67" fmla="*/ 1020 h 1588"/>
                  <a:gd name="T68" fmla="*/ 1333 w 1388"/>
                  <a:gd name="T69" fmla="*/ 1127 h 1588"/>
                  <a:gd name="T70" fmla="*/ 1220 w 1388"/>
                  <a:gd name="T71" fmla="*/ 1174 h 1588"/>
                  <a:gd name="T72" fmla="*/ 1084 w 1388"/>
                  <a:gd name="T73" fmla="*/ 1129 h 1588"/>
                  <a:gd name="T74" fmla="*/ 893 w 1388"/>
                  <a:gd name="T75" fmla="*/ 1054 h 1588"/>
                  <a:gd name="T76" fmla="*/ 583 w 1388"/>
                  <a:gd name="T77" fmla="*/ 1148 h 1588"/>
                  <a:gd name="T78" fmla="*/ 377 w 1388"/>
                  <a:gd name="T79" fmla="*/ 1323 h 1588"/>
                  <a:gd name="T80" fmla="*/ 268 w 1388"/>
                  <a:gd name="T81" fmla="*/ 1495 h 1588"/>
                  <a:gd name="T82" fmla="*/ 172 w 1388"/>
                  <a:gd name="T83" fmla="*/ 1578 h 1588"/>
                  <a:gd name="T84" fmla="*/ 87 w 1388"/>
                  <a:gd name="T85" fmla="*/ 1579 h 1588"/>
                  <a:gd name="T86" fmla="*/ 14 w 1388"/>
                  <a:gd name="T87" fmla="*/ 1507 h 1588"/>
                  <a:gd name="T88" fmla="*/ 1 w 1388"/>
                  <a:gd name="T89" fmla="*/ 1434 h 1588"/>
                  <a:gd name="T90" fmla="*/ 81 w 1388"/>
                  <a:gd name="T91" fmla="*/ 1300 h 1588"/>
                  <a:gd name="T92" fmla="*/ 289 w 1388"/>
                  <a:gd name="T93" fmla="*/ 1164 h 1588"/>
                  <a:gd name="T94" fmla="*/ 459 w 1388"/>
                  <a:gd name="T95" fmla="*/ 891 h 1588"/>
                  <a:gd name="T96" fmla="*/ 568 w 1388"/>
                  <a:gd name="T97" fmla="*/ 561 h 1588"/>
                  <a:gd name="T98" fmla="*/ 542 w 1388"/>
                  <a:gd name="T99" fmla="*/ 369 h 1588"/>
                  <a:gd name="T100" fmla="*/ 502 w 1388"/>
                  <a:gd name="T101" fmla="*/ 214 h 1588"/>
                  <a:gd name="T102" fmla="*/ 513 w 1388"/>
                  <a:gd name="T103" fmla="*/ 83 h 1588"/>
                  <a:gd name="T104" fmla="*/ 562 w 1388"/>
                  <a:gd name="T105" fmla="*/ 19 h 1588"/>
                  <a:gd name="T106" fmla="*/ 619 w 1388"/>
                  <a:gd name="T107" fmla="*/ 2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8" h="1588">
                    <a:moveTo>
                      <a:pt x="287" y="1280"/>
                    </a:moveTo>
                    <a:lnTo>
                      <a:pt x="242" y="1306"/>
                    </a:lnTo>
                    <a:lnTo>
                      <a:pt x="203" y="1331"/>
                    </a:lnTo>
                    <a:lnTo>
                      <a:pt x="172" y="1355"/>
                    </a:lnTo>
                    <a:lnTo>
                      <a:pt x="147" y="1377"/>
                    </a:lnTo>
                    <a:lnTo>
                      <a:pt x="128" y="1397"/>
                    </a:lnTo>
                    <a:lnTo>
                      <a:pt x="114" y="1415"/>
                    </a:lnTo>
                    <a:lnTo>
                      <a:pt x="105" y="1432"/>
                    </a:lnTo>
                    <a:lnTo>
                      <a:pt x="102" y="1445"/>
                    </a:lnTo>
                    <a:lnTo>
                      <a:pt x="101" y="1448"/>
                    </a:lnTo>
                    <a:lnTo>
                      <a:pt x="102" y="1453"/>
                    </a:lnTo>
                    <a:lnTo>
                      <a:pt x="104" y="1460"/>
                    </a:lnTo>
                    <a:lnTo>
                      <a:pt x="108" y="1468"/>
                    </a:lnTo>
                    <a:lnTo>
                      <a:pt x="116" y="1476"/>
                    </a:lnTo>
                    <a:lnTo>
                      <a:pt x="128" y="1486"/>
                    </a:lnTo>
                    <a:lnTo>
                      <a:pt x="130" y="1485"/>
                    </a:lnTo>
                    <a:lnTo>
                      <a:pt x="136" y="1483"/>
                    </a:lnTo>
                    <a:lnTo>
                      <a:pt x="142" y="1479"/>
                    </a:lnTo>
                    <a:lnTo>
                      <a:pt x="151" y="1472"/>
                    </a:lnTo>
                    <a:lnTo>
                      <a:pt x="161" y="1462"/>
                    </a:lnTo>
                    <a:lnTo>
                      <a:pt x="174" y="1449"/>
                    </a:lnTo>
                    <a:lnTo>
                      <a:pt x="188" y="1434"/>
                    </a:lnTo>
                    <a:lnTo>
                      <a:pt x="203" y="1413"/>
                    </a:lnTo>
                    <a:lnTo>
                      <a:pt x="221" y="1388"/>
                    </a:lnTo>
                    <a:lnTo>
                      <a:pt x="241" y="1357"/>
                    </a:lnTo>
                    <a:lnTo>
                      <a:pt x="263" y="1321"/>
                    </a:lnTo>
                    <a:lnTo>
                      <a:pt x="287" y="1280"/>
                    </a:lnTo>
                    <a:close/>
                    <a:moveTo>
                      <a:pt x="1215" y="1007"/>
                    </a:moveTo>
                    <a:lnTo>
                      <a:pt x="1182" y="1007"/>
                    </a:lnTo>
                    <a:lnTo>
                      <a:pt x="1146" y="1009"/>
                    </a:lnTo>
                    <a:lnTo>
                      <a:pt x="1107" y="1013"/>
                    </a:lnTo>
                    <a:lnTo>
                      <a:pt x="1125" y="1028"/>
                    </a:lnTo>
                    <a:lnTo>
                      <a:pt x="1140" y="1040"/>
                    </a:lnTo>
                    <a:lnTo>
                      <a:pt x="1154" y="1051"/>
                    </a:lnTo>
                    <a:lnTo>
                      <a:pt x="1165" y="1059"/>
                    </a:lnTo>
                    <a:lnTo>
                      <a:pt x="1175" y="1064"/>
                    </a:lnTo>
                    <a:lnTo>
                      <a:pt x="1186" y="1069"/>
                    </a:lnTo>
                    <a:lnTo>
                      <a:pt x="1200" y="1070"/>
                    </a:lnTo>
                    <a:lnTo>
                      <a:pt x="1208" y="1070"/>
                    </a:lnTo>
                    <a:lnTo>
                      <a:pt x="1220" y="1069"/>
                    </a:lnTo>
                    <a:lnTo>
                      <a:pt x="1235" y="1066"/>
                    </a:lnTo>
                    <a:lnTo>
                      <a:pt x="1249" y="1061"/>
                    </a:lnTo>
                    <a:lnTo>
                      <a:pt x="1262" y="1054"/>
                    </a:lnTo>
                    <a:lnTo>
                      <a:pt x="1272" y="1043"/>
                    </a:lnTo>
                    <a:lnTo>
                      <a:pt x="1279" y="1032"/>
                    </a:lnTo>
                    <a:lnTo>
                      <a:pt x="1284" y="1024"/>
                    </a:lnTo>
                    <a:lnTo>
                      <a:pt x="1286" y="1019"/>
                    </a:lnTo>
                    <a:lnTo>
                      <a:pt x="1282" y="1016"/>
                    </a:lnTo>
                    <a:lnTo>
                      <a:pt x="1276" y="1013"/>
                    </a:lnTo>
                    <a:lnTo>
                      <a:pt x="1267" y="1011"/>
                    </a:lnTo>
                    <a:lnTo>
                      <a:pt x="1255" y="1009"/>
                    </a:lnTo>
                    <a:lnTo>
                      <a:pt x="1239" y="1007"/>
                    </a:lnTo>
                    <a:lnTo>
                      <a:pt x="1215" y="1007"/>
                    </a:lnTo>
                    <a:close/>
                    <a:moveTo>
                      <a:pt x="657" y="618"/>
                    </a:moveTo>
                    <a:lnTo>
                      <a:pt x="630" y="708"/>
                    </a:lnTo>
                    <a:lnTo>
                      <a:pt x="599" y="800"/>
                    </a:lnTo>
                    <a:lnTo>
                      <a:pt x="566" y="892"/>
                    </a:lnTo>
                    <a:lnTo>
                      <a:pt x="533" y="984"/>
                    </a:lnTo>
                    <a:lnTo>
                      <a:pt x="497" y="1072"/>
                    </a:lnTo>
                    <a:lnTo>
                      <a:pt x="593" y="1037"/>
                    </a:lnTo>
                    <a:lnTo>
                      <a:pt x="691" y="1004"/>
                    </a:lnTo>
                    <a:lnTo>
                      <a:pt x="790" y="975"/>
                    </a:lnTo>
                    <a:lnTo>
                      <a:pt x="887" y="951"/>
                    </a:lnTo>
                    <a:lnTo>
                      <a:pt x="839" y="891"/>
                    </a:lnTo>
                    <a:lnTo>
                      <a:pt x="791" y="827"/>
                    </a:lnTo>
                    <a:lnTo>
                      <a:pt x="744" y="760"/>
                    </a:lnTo>
                    <a:lnTo>
                      <a:pt x="699" y="690"/>
                    </a:lnTo>
                    <a:lnTo>
                      <a:pt x="657" y="618"/>
                    </a:lnTo>
                    <a:close/>
                    <a:moveTo>
                      <a:pt x="620" y="108"/>
                    </a:moveTo>
                    <a:lnTo>
                      <a:pt x="618" y="112"/>
                    </a:lnTo>
                    <a:lnTo>
                      <a:pt x="612" y="119"/>
                    </a:lnTo>
                    <a:lnTo>
                      <a:pt x="605" y="131"/>
                    </a:lnTo>
                    <a:lnTo>
                      <a:pt x="598" y="145"/>
                    </a:lnTo>
                    <a:lnTo>
                      <a:pt x="592" y="163"/>
                    </a:lnTo>
                    <a:lnTo>
                      <a:pt x="587" y="184"/>
                    </a:lnTo>
                    <a:lnTo>
                      <a:pt x="585" y="206"/>
                    </a:lnTo>
                    <a:lnTo>
                      <a:pt x="587" y="230"/>
                    </a:lnTo>
                    <a:lnTo>
                      <a:pt x="594" y="254"/>
                    </a:lnTo>
                    <a:lnTo>
                      <a:pt x="607" y="278"/>
                    </a:lnTo>
                    <a:lnTo>
                      <a:pt x="627" y="302"/>
                    </a:lnTo>
                    <a:lnTo>
                      <a:pt x="639" y="271"/>
                    </a:lnTo>
                    <a:lnTo>
                      <a:pt x="646" y="244"/>
                    </a:lnTo>
                    <a:lnTo>
                      <a:pt x="650" y="219"/>
                    </a:lnTo>
                    <a:lnTo>
                      <a:pt x="651" y="196"/>
                    </a:lnTo>
                    <a:lnTo>
                      <a:pt x="650" y="175"/>
                    </a:lnTo>
                    <a:lnTo>
                      <a:pt x="646" y="157"/>
                    </a:lnTo>
                    <a:lnTo>
                      <a:pt x="641" y="142"/>
                    </a:lnTo>
                    <a:lnTo>
                      <a:pt x="635" y="130"/>
                    </a:lnTo>
                    <a:lnTo>
                      <a:pt x="631" y="120"/>
                    </a:lnTo>
                    <a:lnTo>
                      <a:pt x="626" y="114"/>
                    </a:lnTo>
                    <a:lnTo>
                      <a:pt x="622" y="111"/>
                    </a:lnTo>
                    <a:lnTo>
                      <a:pt x="620" y="108"/>
                    </a:lnTo>
                    <a:close/>
                    <a:moveTo>
                      <a:pt x="642" y="0"/>
                    </a:moveTo>
                    <a:lnTo>
                      <a:pt x="657" y="3"/>
                    </a:lnTo>
                    <a:lnTo>
                      <a:pt x="671" y="11"/>
                    </a:lnTo>
                    <a:lnTo>
                      <a:pt x="685" y="23"/>
                    </a:lnTo>
                    <a:lnTo>
                      <a:pt x="697" y="36"/>
                    </a:lnTo>
                    <a:lnTo>
                      <a:pt x="708" y="50"/>
                    </a:lnTo>
                    <a:lnTo>
                      <a:pt x="718" y="64"/>
                    </a:lnTo>
                    <a:lnTo>
                      <a:pt x="722" y="68"/>
                    </a:lnTo>
                    <a:lnTo>
                      <a:pt x="725" y="72"/>
                    </a:lnTo>
                    <a:lnTo>
                      <a:pt x="728" y="79"/>
                    </a:lnTo>
                    <a:lnTo>
                      <a:pt x="733" y="86"/>
                    </a:lnTo>
                    <a:lnTo>
                      <a:pt x="736" y="96"/>
                    </a:lnTo>
                    <a:lnTo>
                      <a:pt x="739" y="108"/>
                    </a:lnTo>
                    <a:lnTo>
                      <a:pt x="741" y="123"/>
                    </a:lnTo>
                    <a:lnTo>
                      <a:pt x="743" y="140"/>
                    </a:lnTo>
                    <a:lnTo>
                      <a:pt x="744" y="160"/>
                    </a:lnTo>
                    <a:lnTo>
                      <a:pt x="744" y="184"/>
                    </a:lnTo>
                    <a:lnTo>
                      <a:pt x="741" y="211"/>
                    </a:lnTo>
                    <a:lnTo>
                      <a:pt x="739" y="242"/>
                    </a:lnTo>
                    <a:lnTo>
                      <a:pt x="734" y="278"/>
                    </a:lnTo>
                    <a:lnTo>
                      <a:pt x="727" y="318"/>
                    </a:lnTo>
                    <a:lnTo>
                      <a:pt x="720" y="364"/>
                    </a:lnTo>
                    <a:lnTo>
                      <a:pt x="709" y="415"/>
                    </a:lnTo>
                    <a:lnTo>
                      <a:pt x="695" y="472"/>
                    </a:lnTo>
                    <a:lnTo>
                      <a:pt x="733" y="543"/>
                    </a:lnTo>
                    <a:lnTo>
                      <a:pt x="772" y="615"/>
                    </a:lnTo>
                    <a:lnTo>
                      <a:pt x="816" y="684"/>
                    </a:lnTo>
                    <a:lnTo>
                      <a:pt x="861" y="751"/>
                    </a:lnTo>
                    <a:lnTo>
                      <a:pt x="907" y="814"/>
                    </a:lnTo>
                    <a:lnTo>
                      <a:pt x="954" y="873"/>
                    </a:lnTo>
                    <a:lnTo>
                      <a:pt x="1002" y="927"/>
                    </a:lnTo>
                    <a:lnTo>
                      <a:pt x="1058" y="917"/>
                    </a:lnTo>
                    <a:lnTo>
                      <a:pt x="1111" y="910"/>
                    </a:lnTo>
                    <a:lnTo>
                      <a:pt x="1160" y="906"/>
                    </a:lnTo>
                    <a:lnTo>
                      <a:pt x="1204" y="905"/>
                    </a:lnTo>
                    <a:lnTo>
                      <a:pt x="1241" y="906"/>
                    </a:lnTo>
                    <a:lnTo>
                      <a:pt x="1275" y="910"/>
                    </a:lnTo>
                    <a:lnTo>
                      <a:pt x="1304" y="917"/>
                    </a:lnTo>
                    <a:lnTo>
                      <a:pt x="1330" y="927"/>
                    </a:lnTo>
                    <a:lnTo>
                      <a:pt x="1349" y="939"/>
                    </a:lnTo>
                    <a:lnTo>
                      <a:pt x="1366" y="954"/>
                    </a:lnTo>
                    <a:lnTo>
                      <a:pt x="1378" y="973"/>
                    </a:lnTo>
                    <a:lnTo>
                      <a:pt x="1386" y="996"/>
                    </a:lnTo>
                    <a:lnTo>
                      <a:pt x="1388" y="1020"/>
                    </a:lnTo>
                    <a:lnTo>
                      <a:pt x="1383" y="1046"/>
                    </a:lnTo>
                    <a:lnTo>
                      <a:pt x="1372" y="1073"/>
                    </a:lnTo>
                    <a:lnTo>
                      <a:pt x="1355" y="1102"/>
                    </a:lnTo>
                    <a:lnTo>
                      <a:pt x="1333" y="1127"/>
                    </a:lnTo>
                    <a:lnTo>
                      <a:pt x="1309" y="1148"/>
                    </a:lnTo>
                    <a:lnTo>
                      <a:pt x="1282" y="1162"/>
                    </a:lnTo>
                    <a:lnTo>
                      <a:pt x="1252" y="1170"/>
                    </a:lnTo>
                    <a:lnTo>
                      <a:pt x="1220" y="1174"/>
                    </a:lnTo>
                    <a:lnTo>
                      <a:pt x="1189" y="1170"/>
                    </a:lnTo>
                    <a:lnTo>
                      <a:pt x="1155" y="1162"/>
                    </a:lnTo>
                    <a:lnTo>
                      <a:pt x="1121" y="1149"/>
                    </a:lnTo>
                    <a:lnTo>
                      <a:pt x="1084" y="1129"/>
                    </a:lnTo>
                    <a:lnTo>
                      <a:pt x="1046" y="1103"/>
                    </a:lnTo>
                    <a:lnTo>
                      <a:pt x="1008" y="1072"/>
                    </a:lnTo>
                    <a:lnTo>
                      <a:pt x="968" y="1036"/>
                    </a:lnTo>
                    <a:lnTo>
                      <a:pt x="893" y="1054"/>
                    </a:lnTo>
                    <a:lnTo>
                      <a:pt x="816" y="1073"/>
                    </a:lnTo>
                    <a:lnTo>
                      <a:pt x="738" y="1096"/>
                    </a:lnTo>
                    <a:lnTo>
                      <a:pt x="659" y="1120"/>
                    </a:lnTo>
                    <a:lnTo>
                      <a:pt x="583" y="1148"/>
                    </a:lnTo>
                    <a:lnTo>
                      <a:pt x="507" y="1176"/>
                    </a:lnTo>
                    <a:lnTo>
                      <a:pt x="436" y="1205"/>
                    </a:lnTo>
                    <a:lnTo>
                      <a:pt x="407" y="1267"/>
                    </a:lnTo>
                    <a:lnTo>
                      <a:pt x="377" y="1323"/>
                    </a:lnTo>
                    <a:lnTo>
                      <a:pt x="349" y="1375"/>
                    </a:lnTo>
                    <a:lnTo>
                      <a:pt x="320" y="1421"/>
                    </a:lnTo>
                    <a:lnTo>
                      <a:pt x="293" y="1461"/>
                    </a:lnTo>
                    <a:lnTo>
                      <a:pt x="268" y="1495"/>
                    </a:lnTo>
                    <a:lnTo>
                      <a:pt x="243" y="1524"/>
                    </a:lnTo>
                    <a:lnTo>
                      <a:pt x="219" y="1547"/>
                    </a:lnTo>
                    <a:lnTo>
                      <a:pt x="195" y="1565"/>
                    </a:lnTo>
                    <a:lnTo>
                      <a:pt x="172" y="1578"/>
                    </a:lnTo>
                    <a:lnTo>
                      <a:pt x="149" y="1586"/>
                    </a:lnTo>
                    <a:lnTo>
                      <a:pt x="126" y="1588"/>
                    </a:lnTo>
                    <a:lnTo>
                      <a:pt x="105" y="1586"/>
                    </a:lnTo>
                    <a:lnTo>
                      <a:pt x="87" y="1579"/>
                    </a:lnTo>
                    <a:lnTo>
                      <a:pt x="68" y="1568"/>
                    </a:lnTo>
                    <a:lnTo>
                      <a:pt x="44" y="1547"/>
                    </a:lnTo>
                    <a:lnTo>
                      <a:pt x="26" y="1527"/>
                    </a:lnTo>
                    <a:lnTo>
                      <a:pt x="14" y="1507"/>
                    </a:lnTo>
                    <a:lnTo>
                      <a:pt x="6" y="1486"/>
                    </a:lnTo>
                    <a:lnTo>
                      <a:pt x="1" y="1468"/>
                    </a:lnTo>
                    <a:lnTo>
                      <a:pt x="0" y="1449"/>
                    </a:lnTo>
                    <a:lnTo>
                      <a:pt x="1" y="1434"/>
                    </a:lnTo>
                    <a:lnTo>
                      <a:pt x="9" y="1401"/>
                    </a:lnTo>
                    <a:lnTo>
                      <a:pt x="24" y="1367"/>
                    </a:lnTo>
                    <a:lnTo>
                      <a:pt x="48" y="1334"/>
                    </a:lnTo>
                    <a:lnTo>
                      <a:pt x="81" y="1300"/>
                    </a:lnTo>
                    <a:lnTo>
                      <a:pt x="120" y="1267"/>
                    </a:lnTo>
                    <a:lnTo>
                      <a:pt x="169" y="1233"/>
                    </a:lnTo>
                    <a:lnTo>
                      <a:pt x="224" y="1198"/>
                    </a:lnTo>
                    <a:lnTo>
                      <a:pt x="289" y="1164"/>
                    </a:lnTo>
                    <a:lnTo>
                      <a:pt x="361" y="1129"/>
                    </a:lnTo>
                    <a:lnTo>
                      <a:pt x="395" y="1052"/>
                    </a:lnTo>
                    <a:lnTo>
                      <a:pt x="428" y="973"/>
                    </a:lnTo>
                    <a:lnTo>
                      <a:pt x="459" y="891"/>
                    </a:lnTo>
                    <a:lnTo>
                      <a:pt x="489" y="808"/>
                    </a:lnTo>
                    <a:lnTo>
                      <a:pt x="517" y="725"/>
                    </a:lnTo>
                    <a:lnTo>
                      <a:pt x="544" y="642"/>
                    </a:lnTo>
                    <a:lnTo>
                      <a:pt x="568" y="561"/>
                    </a:lnTo>
                    <a:lnTo>
                      <a:pt x="588" y="483"/>
                    </a:lnTo>
                    <a:lnTo>
                      <a:pt x="572" y="446"/>
                    </a:lnTo>
                    <a:lnTo>
                      <a:pt x="557" y="409"/>
                    </a:lnTo>
                    <a:lnTo>
                      <a:pt x="542" y="369"/>
                    </a:lnTo>
                    <a:lnTo>
                      <a:pt x="528" y="330"/>
                    </a:lnTo>
                    <a:lnTo>
                      <a:pt x="517" y="291"/>
                    </a:lnTo>
                    <a:lnTo>
                      <a:pt x="509" y="253"/>
                    </a:lnTo>
                    <a:lnTo>
                      <a:pt x="502" y="214"/>
                    </a:lnTo>
                    <a:lnTo>
                      <a:pt x="499" y="178"/>
                    </a:lnTo>
                    <a:lnTo>
                      <a:pt x="499" y="144"/>
                    </a:lnTo>
                    <a:lnTo>
                      <a:pt x="504" y="113"/>
                    </a:lnTo>
                    <a:lnTo>
                      <a:pt x="513" y="83"/>
                    </a:lnTo>
                    <a:lnTo>
                      <a:pt x="523" y="64"/>
                    </a:lnTo>
                    <a:lnTo>
                      <a:pt x="534" y="46"/>
                    </a:lnTo>
                    <a:lnTo>
                      <a:pt x="547" y="31"/>
                    </a:lnTo>
                    <a:lnTo>
                      <a:pt x="562" y="19"/>
                    </a:lnTo>
                    <a:lnTo>
                      <a:pt x="581" y="10"/>
                    </a:lnTo>
                    <a:lnTo>
                      <a:pt x="592" y="8"/>
                    </a:lnTo>
                    <a:lnTo>
                      <a:pt x="605" y="5"/>
                    </a:lnTo>
                    <a:lnTo>
                      <a:pt x="619" y="2"/>
                    </a:lnTo>
                    <a:lnTo>
                      <a:pt x="632" y="1"/>
                    </a:lnTo>
                    <a:lnTo>
                      <a:pt x="6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grpSp>
      </p:grpSp>
      <p:grpSp>
        <p:nvGrpSpPr>
          <p:cNvPr id="30" name="Group 29"/>
          <p:cNvGrpSpPr/>
          <p:nvPr/>
        </p:nvGrpSpPr>
        <p:grpSpPr>
          <a:xfrm>
            <a:off x="3871412" y="2722472"/>
            <a:ext cx="1234440" cy="1234440"/>
            <a:chOff x="3129882" y="2721429"/>
            <a:chExt cx="1645920" cy="1645920"/>
          </a:xfrm>
        </p:grpSpPr>
        <p:sp>
          <p:nvSpPr>
            <p:cNvPr id="4" name="Rounded Rectangle 3"/>
            <p:cNvSpPr/>
            <p:nvPr/>
          </p:nvSpPr>
          <p:spPr>
            <a:xfrm>
              <a:off x="3129882" y="2721429"/>
              <a:ext cx="1645920" cy="1645920"/>
            </a:xfrm>
            <a:prstGeom prst="roundRect">
              <a:avLst/>
            </a:prstGeom>
            <a:solidFill>
              <a:schemeClr val="accent3"/>
            </a:solidFill>
            <a:ln>
              <a:noFill/>
            </a:ln>
            <a:effectLst>
              <a:outerShdw blurRad="279400" dist="38100" dir="5400000" algn="t" rotWithShape="0">
                <a:schemeClr val="accent3">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grpSp>
          <p:nvGrpSpPr>
            <p:cNvPr id="24" name="Group 13"/>
            <p:cNvGrpSpPr>
              <a:grpSpLocks noChangeAspect="1"/>
            </p:cNvGrpSpPr>
            <p:nvPr/>
          </p:nvGrpSpPr>
          <p:grpSpPr bwMode="auto">
            <a:xfrm>
              <a:off x="3467121" y="3144865"/>
              <a:ext cx="971442" cy="799049"/>
              <a:chOff x="945" y="441"/>
              <a:chExt cx="3088" cy="2540"/>
            </a:xfrm>
            <a:solidFill>
              <a:schemeClr val="bg1"/>
            </a:solidFill>
          </p:grpSpPr>
          <p:sp>
            <p:nvSpPr>
              <p:cNvPr id="27" name="Freeform 15"/>
              <p:cNvSpPr>
                <a:spLocks/>
              </p:cNvSpPr>
              <p:nvPr/>
            </p:nvSpPr>
            <p:spPr bwMode="auto">
              <a:xfrm>
                <a:off x="1447" y="441"/>
                <a:ext cx="949" cy="2084"/>
              </a:xfrm>
              <a:custGeom>
                <a:avLst/>
                <a:gdLst>
                  <a:gd name="T0" fmla="*/ 65 w 1899"/>
                  <a:gd name="T1" fmla="*/ 0 h 4168"/>
                  <a:gd name="T2" fmla="*/ 84 w 1899"/>
                  <a:gd name="T3" fmla="*/ 5 h 4168"/>
                  <a:gd name="T4" fmla="*/ 1861 w 1899"/>
                  <a:gd name="T5" fmla="*/ 710 h 4168"/>
                  <a:gd name="T6" fmla="*/ 1882 w 1899"/>
                  <a:gd name="T7" fmla="*/ 724 h 4168"/>
                  <a:gd name="T8" fmla="*/ 1895 w 1899"/>
                  <a:gd name="T9" fmla="*/ 744 h 4168"/>
                  <a:gd name="T10" fmla="*/ 1899 w 1899"/>
                  <a:gd name="T11" fmla="*/ 768 h 4168"/>
                  <a:gd name="T12" fmla="*/ 1899 w 1899"/>
                  <a:gd name="T13" fmla="*/ 4107 h 4168"/>
                  <a:gd name="T14" fmla="*/ 1897 w 1899"/>
                  <a:gd name="T15" fmla="*/ 4127 h 4168"/>
                  <a:gd name="T16" fmla="*/ 1887 w 1899"/>
                  <a:gd name="T17" fmla="*/ 4144 h 4168"/>
                  <a:gd name="T18" fmla="*/ 1873 w 1899"/>
                  <a:gd name="T19" fmla="*/ 4159 h 4168"/>
                  <a:gd name="T20" fmla="*/ 1856 w 1899"/>
                  <a:gd name="T21" fmla="*/ 4167 h 4168"/>
                  <a:gd name="T22" fmla="*/ 1837 w 1899"/>
                  <a:gd name="T23" fmla="*/ 4168 h 4168"/>
                  <a:gd name="T24" fmla="*/ 1826 w 1899"/>
                  <a:gd name="T25" fmla="*/ 4168 h 4168"/>
                  <a:gd name="T26" fmla="*/ 1813 w 1899"/>
                  <a:gd name="T27" fmla="*/ 4165 h 4168"/>
                  <a:gd name="T28" fmla="*/ 1674 w 1899"/>
                  <a:gd name="T29" fmla="*/ 4110 h 4168"/>
                  <a:gd name="T30" fmla="*/ 1526 w 1899"/>
                  <a:gd name="T31" fmla="*/ 4064 h 4168"/>
                  <a:gd name="T32" fmla="*/ 1371 w 1899"/>
                  <a:gd name="T33" fmla="*/ 4021 h 4168"/>
                  <a:gd name="T34" fmla="*/ 1204 w 1899"/>
                  <a:gd name="T35" fmla="*/ 3981 h 4168"/>
                  <a:gd name="T36" fmla="*/ 1032 w 1899"/>
                  <a:gd name="T37" fmla="*/ 3950 h 4168"/>
                  <a:gd name="T38" fmla="*/ 852 w 1899"/>
                  <a:gd name="T39" fmla="*/ 3922 h 4168"/>
                  <a:gd name="T40" fmla="*/ 663 w 1899"/>
                  <a:gd name="T41" fmla="*/ 3899 h 4168"/>
                  <a:gd name="T42" fmla="*/ 468 w 1899"/>
                  <a:gd name="T43" fmla="*/ 3880 h 4168"/>
                  <a:gd name="T44" fmla="*/ 268 w 1899"/>
                  <a:gd name="T45" fmla="*/ 3869 h 4168"/>
                  <a:gd name="T46" fmla="*/ 62 w 1899"/>
                  <a:gd name="T47" fmla="*/ 3862 h 4168"/>
                  <a:gd name="T48" fmla="*/ 37 w 1899"/>
                  <a:gd name="T49" fmla="*/ 3856 h 4168"/>
                  <a:gd name="T50" fmla="*/ 17 w 1899"/>
                  <a:gd name="T51" fmla="*/ 3843 h 4168"/>
                  <a:gd name="T52" fmla="*/ 4 w 1899"/>
                  <a:gd name="T53" fmla="*/ 3824 h 4168"/>
                  <a:gd name="T54" fmla="*/ 0 w 1899"/>
                  <a:gd name="T55" fmla="*/ 3800 h 4168"/>
                  <a:gd name="T56" fmla="*/ 0 w 1899"/>
                  <a:gd name="T57" fmla="*/ 61 h 4168"/>
                  <a:gd name="T58" fmla="*/ 4 w 1899"/>
                  <a:gd name="T59" fmla="*/ 43 h 4168"/>
                  <a:gd name="T60" fmla="*/ 13 w 1899"/>
                  <a:gd name="T61" fmla="*/ 24 h 4168"/>
                  <a:gd name="T62" fmla="*/ 28 w 1899"/>
                  <a:gd name="T63" fmla="*/ 11 h 4168"/>
                  <a:gd name="T64" fmla="*/ 45 w 1899"/>
                  <a:gd name="T65" fmla="*/ 2 h 4168"/>
                  <a:gd name="T66" fmla="*/ 65 w 1899"/>
                  <a:gd name="T67" fmla="*/ 0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9" h="4168">
                    <a:moveTo>
                      <a:pt x="65" y="0"/>
                    </a:moveTo>
                    <a:lnTo>
                      <a:pt x="84" y="5"/>
                    </a:lnTo>
                    <a:lnTo>
                      <a:pt x="1861" y="710"/>
                    </a:lnTo>
                    <a:lnTo>
                      <a:pt x="1882" y="724"/>
                    </a:lnTo>
                    <a:lnTo>
                      <a:pt x="1895" y="744"/>
                    </a:lnTo>
                    <a:lnTo>
                      <a:pt x="1899" y="768"/>
                    </a:lnTo>
                    <a:lnTo>
                      <a:pt x="1899" y="4107"/>
                    </a:lnTo>
                    <a:lnTo>
                      <a:pt x="1897" y="4127"/>
                    </a:lnTo>
                    <a:lnTo>
                      <a:pt x="1887" y="4144"/>
                    </a:lnTo>
                    <a:lnTo>
                      <a:pt x="1873" y="4159"/>
                    </a:lnTo>
                    <a:lnTo>
                      <a:pt x="1856" y="4167"/>
                    </a:lnTo>
                    <a:lnTo>
                      <a:pt x="1837" y="4168"/>
                    </a:lnTo>
                    <a:lnTo>
                      <a:pt x="1826" y="4168"/>
                    </a:lnTo>
                    <a:lnTo>
                      <a:pt x="1813" y="4165"/>
                    </a:lnTo>
                    <a:lnTo>
                      <a:pt x="1674" y="4110"/>
                    </a:lnTo>
                    <a:lnTo>
                      <a:pt x="1526" y="4064"/>
                    </a:lnTo>
                    <a:lnTo>
                      <a:pt x="1371" y="4021"/>
                    </a:lnTo>
                    <a:lnTo>
                      <a:pt x="1204" y="3981"/>
                    </a:lnTo>
                    <a:lnTo>
                      <a:pt x="1032" y="3950"/>
                    </a:lnTo>
                    <a:lnTo>
                      <a:pt x="852" y="3922"/>
                    </a:lnTo>
                    <a:lnTo>
                      <a:pt x="663" y="3899"/>
                    </a:lnTo>
                    <a:lnTo>
                      <a:pt x="468" y="3880"/>
                    </a:lnTo>
                    <a:lnTo>
                      <a:pt x="268" y="3869"/>
                    </a:lnTo>
                    <a:lnTo>
                      <a:pt x="62" y="3862"/>
                    </a:lnTo>
                    <a:lnTo>
                      <a:pt x="37" y="3856"/>
                    </a:lnTo>
                    <a:lnTo>
                      <a:pt x="17" y="3843"/>
                    </a:lnTo>
                    <a:lnTo>
                      <a:pt x="4" y="3824"/>
                    </a:lnTo>
                    <a:lnTo>
                      <a:pt x="0" y="3800"/>
                    </a:lnTo>
                    <a:lnTo>
                      <a:pt x="0" y="61"/>
                    </a:lnTo>
                    <a:lnTo>
                      <a:pt x="4" y="43"/>
                    </a:lnTo>
                    <a:lnTo>
                      <a:pt x="13" y="24"/>
                    </a:lnTo>
                    <a:lnTo>
                      <a:pt x="28" y="11"/>
                    </a:lnTo>
                    <a:lnTo>
                      <a:pt x="45" y="2"/>
                    </a:lnTo>
                    <a:lnTo>
                      <a:pt x="6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8" name="Freeform 16"/>
              <p:cNvSpPr>
                <a:spLocks/>
              </p:cNvSpPr>
              <p:nvPr/>
            </p:nvSpPr>
            <p:spPr bwMode="auto">
              <a:xfrm>
                <a:off x="945" y="734"/>
                <a:ext cx="3088" cy="2247"/>
              </a:xfrm>
              <a:custGeom>
                <a:avLst/>
                <a:gdLst>
                  <a:gd name="T0" fmla="*/ 6152 w 6176"/>
                  <a:gd name="T1" fmla="*/ 13 h 4494"/>
                  <a:gd name="T2" fmla="*/ 6176 w 6176"/>
                  <a:gd name="T3" fmla="*/ 62 h 4494"/>
                  <a:gd name="T4" fmla="*/ 6167 w 6176"/>
                  <a:gd name="T5" fmla="*/ 3997 h 4494"/>
                  <a:gd name="T6" fmla="*/ 6126 w 6176"/>
                  <a:gd name="T7" fmla="*/ 4025 h 4494"/>
                  <a:gd name="T8" fmla="*/ 5923 w 6176"/>
                  <a:gd name="T9" fmla="*/ 4010 h 4494"/>
                  <a:gd name="T10" fmla="*/ 5571 w 6176"/>
                  <a:gd name="T11" fmla="*/ 3991 h 4494"/>
                  <a:gd name="T12" fmla="*/ 5105 w 6176"/>
                  <a:gd name="T13" fmla="*/ 3989 h 4494"/>
                  <a:gd name="T14" fmla="*/ 4568 w 6176"/>
                  <a:gd name="T15" fmla="*/ 4028 h 4494"/>
                  <a:gd name="T16" fmla="*/ 4105 w 6176"/>
                  <a:gd name="T17" fmla="*/ 4113 h 4494"/>
                  <a:gd name="T18" fmla="*/ 3723 w 6176"/>
                  <a:gd name="T19" fmla="*/ 4240 h 4494"/>
                  <a:gd name="T20" fmla="*/ 3571 w 6176"/>
                  <a:gd name="T21" fmla="*/ 4315 h 4494"/>
                  <a:gd name="T22" fmla="*/ 3457 w 6176"/>
                  <a:gd name="T23" fmla="*/ 4371 h 4494"/>
                  <a:gd name="T24" fmla="*/ 3311 w 6176"/>
                  <a:gd name="T25" fmla="*/ 4436 h 4494"/>
                  <a:gd name="T26" fmla="*/ 3167 w 6176"/>
                  <a:gd name="T27" fmla="*/ 4483 h 4494"/>
                  <a:gd name="T28" fmla="*/ 3051 w 6176"/>
                  <a:gd name="T29" fmla="*/ 4490 h 4494"/>
                  <a:gd name="T30" fmla="*/ 2914 w 6176"/>
                  <a:gd name="T31" fmla="*/ 4455 h 4494"/>
                  <a:gd name="T32" fmla="*/ 2766 w 6176"/>
                  <a:gd name="T33" fmla="*/ 4393 h 4494"/>
                  <a:gd name="T34" fmla="*/ 2637 w 6176"/>
                  <a:gd name="T35" fmla="*/ 4331 h 4494"/>
                  <a:gd name="T36" fmla="*/ 2562 w 6176"/>
                  <a:gd name="T37" fmla="*/ 4292 h 4494"/>
                  <a:gd name="T38" fmla="*/ 2208 w 6176"/>
                  <a:gd name="T39" fmla="*/ 4150 h 4494"/>
                  <a:gd name="T40" fmla="*/ 1772 w 6176"/>
                  <a:gd name="T41" fmla="*/ 4051 h 4494"/>
                  <a:gd name="T42" fmla="*/ 1258 w 6176"/>
                  <a:gd name="T43" fmla="*/ 3997 h 4494"/>
                  <a:gd name="T44" fmla="*/ 738 w 6176"/>
                  <a:gd name="T45" fmla="*/ 3987 h 4494"/>
                  <a:gd name="T46" fmla="*/ 361 w 6176"/>
                  <a:gd name="T47" fmla="*/ 4002 h 4494"/>
                  <a:gd name="T48" fmla="*/ 69 w 6176"/>
                  <a:gd name="T49" fmla="*/ 4027 h 4494"/>
                  <a:gd name="T50" fmla="*/ 21 w 6176"/>
                  <a:gd name="T51" fmla="*/ 4010 h 4494"/>
                  <a:gd name="T52" fmla="*/ 0 w 6176"/>
                  <a:gd name="T53" fmla="*/ 3965 h 4494"/>
                  <a:gd name="T54" fmla="*/ 11 w 6176"/>
                  <a:gd name="T55" fmla="*/ 26 h 4494"/>
                  <a:gd name="T56" fmla="*/ 62 w 6176"/>
                  <a:gd name="T57" fmla="*/ 0 h 4494"/>
                  <a:gd name="T58" fmla="*/ 727 w 6176"/>
                  <a:gd name="T59" fmla="*/ 198 h 4494"/>
                  <a:gd name="T60" fmla="*/ 753 w 6176"/>
                  <a:gd name="T61" fmla="*/ 249 h 4494"/>
                  <a:gd name="T62" fmla="*/ 753 w 6176"/>
                  <a:gd name="T63" fmla="*/ 3499 h 4494"/>
                  <a:gd name="T64" fmla="*/ 755 w 6176"/>
                  <a:gd name="T65" fmla="*/ 3510 h 4494"/>
                  <a:gd name="T66" fmla="*/ 764 w 6176"/>
                  <a:gd name="T67" fmla="*/ 3524 h 4494"/>
                  <a:gd name="T68" fmla="*/ 905 w 6176"/>
                  <a:gd name="T69" fmla="*/ 3525 h 4494"/>
                  <a:gd name="T70" fmla="*/ 1230 w 6176"/>
                  <a:gd name="T71" fmla="*/ 3533 h 4494"/>
                  <a:gd name="T72" fmla="*/ 1618 w 6176"/>
                  <a:gd name="T73" fmla="*/ 3561 h 4494"/>
                  <a:gd name="T74" fmla="*/ 2038 w 6176"/>
                  <a:gd name="T75" fmla="*/ 3619 h 4494"/>
                  <a:gd name="T76" fmla="*/ 2457 w 6176"/>
                  <a:gd name="T77" fmla="*/ 3718 h 4494"/>
                  <a:gd name="T78" fmla="*/ 2848 w 6176"/>
                  <a:gd name="T79" fmla="*/ 3868 h 4494"/>
                  <a:gd name="T80" fmla="*/ 3210 w 6176"/>
                  <a:gd name="T81" fmla="*/ 3929 h 4494"/>
                  <a:gd name="T82" fmla="*/ 3584 w 6176"/>
                  <a:gd name="T83" fmla="*/ 3763 h 4494"/>
                  <a:gd name="T84" fmla="*/ 3998 w 6176"/>
                  <a:gd name="T85" fmla="*/ 3647 h 4494"/>
                  <a:gd name="T86" fmla="*/ 4420 w 6176"/>
                  <a:gd name="T87" fmla="*/ 3576 h 4494"/>
                  <a:gd name="T88" fmla="*/ 4822 w 6176"/>
                  <a:gd name="T89" fmla="*/ 3540 h 4494"/>
                  <a:gd name="T90" fmla="*/ 5171 w 6176"/>
                  <a:gd name="T91" fmla="*/ 3527 h 4494"/>
                  <a:gd name="T92" fmla="*/ 5393 w 6176"/>
                  <a:gd name="T93" fmla="*/ 3524 h 4494"/>
                  <a:gd name="T94" fmla="*/ 5420 w 6176"/>
                  <a:gd name="T95" fmla="*/ 3495 h 4494"/>
                  <a:gd name="T96" fmla="*/ 5423 w 6176"/>
                  <a:gd name="T97" fmla="*/ 3475 h 4494"/>
                  <a:gd name="T98" fmla="*/ 5437 w 6176"/>
                  <a:gd name="T99" fmla="*/ 213 h 4494"/>
                  <a:gd name="T100" fmla="*/ 6096 w 6176"/>
                  <a:gd name="T101" fmla="*/ 2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76" h="4494">
                    <a:moveTo>
                      <a:pt x="6114" y="0"/>
                    </a:moveTo>
                    <a:lnTo>
                      <a:pt x="6133" y="4"/>
                    </a:lnTo>
                    <a:lnTo>
                      <a:pt x="6152" y="13"/>
                    </a:lnTo>
                    <a:lnTo>
                      <a:pt x="6165" y="26"/>
                    </a:lnTo>
                    <a:lnTo>
                      <a:pt x="6173" y="43"/>
                    </a:lnTo>
                    <a:lnTo>
                      <a:pt x="6176" y="62"/>
                    </a:lnTo>
                    <a:lnTo>
                      <a:pt x="6176" y="3965"/>
                    </a:lnTo>
                    <a:lnTo>
                      <a:pt x="6174" y="3982"/>
                    </a:lnTo>
                    <a:lnTo>
                      <a:pt x="6167" y="3997"/>
                    </a:lnTo>
                    <a:lnTo>
                      <a:pt x="6156" y="4010"/>
                    </a:lnTo>
                    <a:lnTo>
                      <a:pt x="6141" y="4021"/>
                    </a:lnTo>
                    <a:lnTo>
                      <a:pt x="6126" y="4025"/>
                    </a:lnTo>
                    <a:lnTo>
                      <a:pt x="6107" y="4027"/>
                    </a:lnTo>
                    <a:lnTo>
                      <a:pt x="6021" y="4019"/>
                    </a:lnTo>
                    <a:lnTo>
                      <a:pt x="5923" y="4010"/>
                    </a:lnTo>
                    <a:lnTo>
                      <a:pt x="5815" y="4002"/>
                    </a:lnTo>
                    <a:lnTo>
                      <a:pt x="5697" y="3997"/>
                    </a:lnTo>
                    <a:lnTo>
                      <a:pt x="5571" y="3991"/>
                    </a:lnTo>
                    <a:lnTo>
                      <a:pt x="5438" y="3987"/>
                    </a:lnTo>
                    <a:lnTo>
                      <a:pt x="5300" y="3985"/>
                    </a:lnTo>
                    <a:lnTo>
                      <a:pt x="5105" y="3989"/>
                    </a:lnTo>
                    <a:lnTo>
                      <a:pt x="4918" y="3997"/>
                    </a:lnTo>
                    <a:lnTo>
                      <a:pt x="4740" y="4010"/>
                    </a:lnTo>
                    <a:lnTo>
                      <a:pt x="4568" y="4028"/>
                    </a:lnTo>
                    <a:lnTo>
                      <a:pt x="4405" y="4051"/>
                    </a:lnTo>
                    <a:lnTo>
                      <a:pt x="4251" y="4079"/>
                    </a:lnTo>
                    <a:lnTo>
                      <a:pt x="4105" y="4113"/>
                    </a:lnTo>
                    <a:lnTo>
                      <a:pt x="3968" y="4150"/>
                    </a:lnTo>
                    <a:lnTo>
                      <a:pt x="3839" y="4193"/>
                    </a:lnTo>
                    <a:lnTo>
                      <a:pt x="3723" y="4240"/>
                    </a:lnTo>
                    <a:lnTo>
                      <a:pt x="3614" y="4292"/>
                    </a:lnTo>
                    <a:lnTo>
                      <a:pt x="3598" y="4302"/>
                    </a:lnTo>
                    <a:lnTo>
                      <a:pt x="3571" y="4315"/>
                    </a:lnTo>
                    <a:lnTo>
                      <a:pt x="3539" y="4331"/>
                    </a:lnTo>
                    <a:lnTo>
                      <a:pt x="3500" y="4350"/>
                    </a:lnTo>
                    <a:lnTo>
                      <a:pt x="3457" y="4371"/>
                    </a:lnTo>
                    <a:lnTo>
                      <a:pt x="3410" y="4393"/>
                    </a:lnTo>
                    <a:lnTo>
                      <a:pt x="3362" y="4416"/>
                    </a:lnTo>
                    <a:lnTo>
                      <a:pt x="3311" y="4436"/>
                    </a:lnTo>
                    <a:lnTo>
                      <a:pt x="3262" y="4455"/>
                    </a:lnTo>
                    <a:lnTo>
                      <a:pt x="3214" y="4470"/>
                    </a:lnTo>
                    <a:lnTo>
                      <a:pt x="3167" y="4483"/>
                    </a:lnTo>
                    <a:lnTo>
                      <a:pt x="3126" y="4490"/>
                    </a:lnTo>
                    <a:lnTo>
                      <a:pt x="3088" y="4494"/>
                    </a:lnTo>
                    <a:lnTo>
                      <a:pt x="3051" y="4490"/>
                    </a:lnTo>
                    <a:lnTo>
                      <a:pt x="3009" y="4483"/>
                    </a:lnTo>
                    <a:lnTo>
                      <a:pt x="2963" y="4470"/>
                    </a:lnTo>
                    <a:lnTo>
                      <a:pt x="2914" y="4455"/>
                    </a:lnTo>
                    <a:lnTo>
                      <a:pt x="2865" y="4436"/>
                    </a:lnTo>
                    <a:lnTo>
                      <a:pt x="2815" y="4416"/>
                    </a:lnTo>
                    <a:lnTo>
                      <a:pt x="2766" y="4393"/>
                    </a:lnTo>
                    <a:lnTo>
                      <a:pt x="2719" y="4371"/>
                    </a:lnTo>
                    <a:lnTo>
                      <a:pt x="2676" y="4350"/>
                    </a:lnTo>
                    <a:lnTo>
                      <a:pt x="2637" y="4331"/>
                    </a:lnTo>
                    <a:lnTo>
                      <a:pt x="2605" y="4315"/>
                    </a:lnTo>
                    <a:lnTo>
                      <a:pt x="2579" y="4302"/>
                    </a:lnTo>
                    <a:lnTo>
                      <a:pt x="2562" y="4292"/>
                    </a:lnTo>
                    <a:lnTo>
                      <a:pt x="2453" y="4240"/>
                    </a:lnTo>
                    <a:lnTo>
                      <a:pt x="2335" y="4193"/>
                    </a:lnTo>
                    <a:lnTo>
                      <a:pt x="2208" y="4150"/>
                    </a:lnTo>
                    <a:lnTo>
                      <a:pt x="2071" y="4113"/>
                    </a:lnTo>
                    <a:lnTo>
                      <a:pt x="1925" y="4079"/>
                    </a:lnTo>
                    <a:lnTo>
                      <a:pt x="1772" y="4051"/>
                    </a:lnTo>
                    <a:lnTo>
                      <a:pt x="1609" y="4028"/>
                    </a:lnTo>
                    <a:lnTo>
                      <a:pt x="1436" y="4010"/>
                    </a:lnTo>
                    <a:lnTo>
                      <a:pt x="1258" y="3997"/>
                    </a:lnTo>
                    <a:lnTo>
                      <a:pt x="1071" y="3989"/>
                    </a:lnTo>
                    <a:lnTo>
                      <a:pt x="876" y="3985"/>
                    </a:lnTo>
                    <a:lnTo>
                      <a:pt x="738" y="3987"/>
                    </a:lnTo>
                    <a:lnTo>
                      <a:pt x="605" y="3991"/>
                    </a:lnTo>
                    <a:lnTo>
                      <a:pt x="479" y="3997"/>
                    </a:lnTo>
                    <a:lnTo>
                      <a:pt x="361" y="4002"/>
                    </a:lnTo>
                    <a:lnTo>
                      <a:pt x="253" y="4010"/>
                    </a:lnTo>
                    <a:lnTo>
                      <a:pt x="155" y="4019"/>
                    </a:lnTo>
                    <a:lnTo>
                      <a:pt x="69" y="4027"/>
                    </a:lnTo>
                    <a:lnTo>
                      <a:pt x="51" y="4025"/>
                    </a:lnTo>
                    <a:lnTo>
                      <a:pt x="36" y="4021"/>
                    </a:lnTo>
                    <a:lnTo>
                      <a:pt x="21" y="4010"/>
                    </a:lnTo>
                    <a:lnTo>
                      <a:pt x="9" y="3997"/>
                    </a:lnTo>
                    <a:lnTo>
                      <a:pt x="2" y="3982"/>
                    </a:lnTo>
                    <a:lnTo>
                      <a:pt x="0" y="3965"/>
                    </a:lnTo>
                    <a:lnTo>
                      <a:pt x="0" y="62"/>
                    </a:lnTo>
                    <a:lnTo>
                      <a:pt x="4" y="43"/>
                    </a:lnTo>
                    <a:lnTo>
                      <a:pt x="11" y="26"/>
                    </a:lnTo>
                    <a:lnTo>
                      <a:pt x="24" y="13"/>
                    </a:lnTo>
                    <a:lnTo>
                      <a:pt x="43" y="4"/>
                    </a:lnTo>
                    <a:lnTo>
                      <a:pt x="62" y="0"/>
                    </a:lnTo>
                    <a:lnTo>
                      <a:pt x="81" y="2"/>
                    </a:lnTo>
                    <a:lnTo>
                      <a:pt x="708" y="191"/>
                    </a:lnTo>
                    <a:lnTo>
                      <a:pt x="727" y="198"/>
                    </a:lnTo>
                    <a:lnTo>
                      <a:pt x="740" y="213"/>
                    </a:lnTo>
                    <a:lnTo>
                      <a:pt x="749" y="230"/>
                    </a:lnTo>
                    <a:lnTo>
                      <a:pt x="753" y="249"/>
                    </a:lnTo>
                    <a:lnTo>
                      <a:pt x="753" y="3497"/>
                    </a:lnTo>
                    <a:lnTo>
                      <a:pt x="753" y="3497"/>
                    </a:lnTo>
                    <a:lnTo>
                      <a:pt x="753" y="3499"/>
                    </a:lnTo>
                    <a:lnTo>
                      <a:pt x="753" y="3503"/>
                    </a:lnTo>
                    <a:lnTo>
                      <a:pt x="753" y="3507"/>
                    </a:lnTo>
                    <a:lnTo>
                      <a:pt x="755" y="3510"/>
                    </a:lnTo>
                    <a:lnTo>
                      <a:pt x="757" y="3516"/>
                    </a:lnTo>
                    <a:lnTo>
                      <a:pt x="760" y="3520"/>
                    </a:lnTo>
                    <a:lnTo>
                      <a:pt x="764" y="3524"/>
                    </a:lnTo>
                    <a:lnTo>
                      <a:pt x="768" y="3525"/>
                    </a:lnTo>
                    <a:lnTo>
                      <a:pt x="775" y="3525"/>
                    </a:lnTo>
                    <a:lnTo>
                      <a:pt x="905" y="3525"/>
                    </a:lnTo>
                    <a:lnTo>
                      <a:pt x="1006" y="3527"/>
                    </a:lnTo>
                    <a:lnTo>
                      <a:pt x="1114" y="3529"/>
                    </a:lnTo>
                    <a:lnTo>
                      <a:pt x="1230" y="3533"/>
                    </a:lnTo>
                    <a:lnTo>
                      <a:pt x="1354" y="3540"/>
                    </a:lnTo>
                    <a:lnTo>
                      <a:pt x="1483" y="3550"/>
                    </a:lnTo>
                    <a:lnTo>
                      <a:pt x="1618" y="3561"/>
                    </a:lnTo>
                    <a:lnTo>
                      <a:pt x="1757" y="3576"/>
                    </a:lnTo>
                    <a:lnTo>
                      <a:pt x="1895" y="3596"/>
                    </a:lnTo>
                    <a:lnTo>
                      <a:pt x="2038" y="3619"/>
                    </a:lnTo>
                    <a:lnTo>
                      <a:pt x="2178" y="3647"/>
                    </a:lnTo>
                    <a:lnTo>
                      <a:pt x="2318" y="3681"/>
                    </a:lnTo>
                    <a:lnTo>
                      <a:pt x="2457" y="3718"/>
                    </a:lnTo>
                    <a:lnTo>
                      <a:pt x="2592" y="3763"/>
                    </a:lnTo>
                    <a:lnTo>
                      <a:pt x="2723" y="3812"/>
                    </a:lnTo>
                    <a:lnTo>
                      <a:pt x="2848" y="3868"/>
                    </a:lnTo>
                    <a:lnTo>
                      <a:pt x="2966" y="3929"/>
                    </a:lnTo>
                    <a:lnTo>
                      <a:pt x="3088" y="4000"/>
                    </a:lnTo>
                    <a:lnTo>
                      <a:pt x="3210" y="3929"/>
                    </a:lnTo>
                    <a:lnTo>
                      <a:pt x="3328" y="3868"/>
                    </a:lnTo>
                    <a:lnTo>
                      <a:pt x="3453" y="3812"/>
                    </a:lnTo>
                    <a:lnTo>
                      <a:pt x="3584" y="3763"/>
                    </a:lnTo>
                    <a:lnTo>
                      <a:pt x="3719" y="3718"/>
                    </a:lnTo>
                    <a:lnTo>
                      <a:pt x="3858" y="3681"/>
                    </a:lnTo>
                    <a:lnTo>
                      <a:pt x="3998" y="3647"/>
                    </a:lnTo>
                    <a:lnTo>
                      <a:pt x="4139" y="3619"/>
                    </a:lnTo>
                    <a:lnTo>
                      <a:pt x="4281" y="3596"/>
                    </a:lnTo>
                    <a:lnTo>
                      <a:pt x="4420" y="3576"/>
                    </a:lnTo>
                    <a:lnTo>
                      <a:pt x="4558" y="3561"/>
                    </a:lnTo>
                    <a:lnTo>
                      <a:pt x="4691" y="3550"/>
                    </a:lnTo>
                    <a:lnTo>
                      <a:pt x="4822" y="3540"/>
                    </a:lnTo>
                    <a:lnTo>
                      <a:pt x="4946" y="3533"/>
                    </a:lnTo>
                    <a:lnTo>
                      <a:pt x="5062" y="3529"/>
                    </a:lnTo>
                    <a:lnTo>
                      <a:pt x="5171" y="3527"/>
                    </a:lnTo>
                    <a:lnTo>
                      <a:pt x="5272" y="3525"/>
                    </a:lnTo>
                    <a:lnTo>
                      <a:pt x="5373" y="3525"/>
                    </a:lnTo>
                    <a:lnTo>
                      <a:pt x="5393" y="3524"/>
                    </a:lnTo>
                    <a:lnTo>
                      <a:pt x="5407" y="3516"/>
                    </a:lnTo>
                    <a:lnTo>
                      <a:pt x="5416" y="3507"/>
                    </a:lnTo>
                    <a:lnTo>
                      <a:pt x="5420" y="3495"/>
                    </a:lnTo>
                    <a:lnTo>
                      <a:pt x="5423" y="3484"/>
                    </a:lnTo>
                    <a:lnTo>
                      <a:pt x="5423" y="3479"/>
                    </a:lnTo>
                    <a:lnTo>
                      <a:pt x="5423" y="3475"/>
                    </a:lnTo>
                    <a:lnTo>
                      <a:pt x="5423" y="249"/>
                    </a:lnTo>
                    <a:lnTo>
                      <a:pt x="5427" y="230"/>
                    </a:lnTo>
                    <a:lnTo>
                      <a:pt x="5437" y="213"/>
                    </a:lnTo>
                    <a:lnTo>
                      <a:pt x="5450" y="198"/>
                    </a:lnTo>
                    <a:lnTo>
                      <a:pt x="5468" y="191"/>
                    </a:lnTo>
                    <a:lnTo>
                      <a:pt x="6096" y="2"/>
                    </a:lnTo>
                    <a:lnTo>
                      <a:pt x="611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29" name="Freeform 17"/>
              <p:cNvSpPr>
                <a:spLocks/>
              </p:cNvSpPr>
              <p:nvPr/>
            </p:nvSpPr>
            <p:spPr bwMode="auto">
              <a:xfrm>
                <a:off x="2581" y="441"/>
                <a:ext cx="950" cy="2084"/>
              </a:xfrm>
              <a:custGeom>
                <a:avLst/>
                <a:gdLst>
                  <a:gd name="T0" fmla="*/ 1835 w 1900"/>
                  <a:gd name="T1" fmla="*/ 0 h 4168"/>
                  <a:gd name="T2" fmla="*/ 1856 w 1900"/>
                  <a:gd name="T3" fmla="*/ 2 h 4168"/>
                  <a:gd name="T4" fmla="*/ 1872 w 1900"/>
                  <a:gd name="T5" fmla="*/ 11 h 4168"/>
                  <a:gd name="T6" fmla="*/ 1887 w 1900"/>
                  <a:gd name="T7" fmla="*/ 24 h 4168"/>
                  <a:gd name="T8" fmla="*/ 1897 w 1900"/>
                  <a:gd name="T9" fmla="*/ 43 h 4168"/>
                  <a:gd name="T10" fmla="*/ 1900 w 1900"/>
                  <a:gd name="T11" fmla="*/ 61 h 4168"/>
                  <a:gd name="T12" fmla="*/ 1900 w 1900"/>
                  <a:gd name="T13" fmla="*/ 3800 h 4168"/>
                  <a:gd name="T14" fmla="*/ 1895 w 1900"/>
                  <a:gd name="T15" fmla="*/ 3824 h 4168"/>
                  <a:gd name="T16" fmla="*/ 1884 w 1900"/>
                  <a:gd name="T17" fmla="*/ 3843 h 4168"/>
                  <a:gd name="T18" fmla="*/ 1863 w 1900"/>
                  <a:gd name="T19" fmla="*/ 3856 h 4168"/>
                  <a:gd name="T20" fmla="*/ 1839 w 1900"/>
                  <a:gd name="T21" fmla="*/ 3862 h 4168"/>
                  <a:gd name="T22" fmla="*/ 1633 w 1900"/>
                  <a:gd name="T23" fmla="*/ 3869 h 4168"/>
                  <a:gd name="T24" fmla="*/ 1432 w 1900"/>
                  <a:gd name="T25" fmla="*/ 3880 h 4168"/>
                  <a:gd name="T26" fmla="*/ 1238 w 1900"/>
                  <a:gd name="T27" fmla="*/ 3899 h 4168"/>
                  <a:gd name="T28" fmla="*/ 1048 w 1900"/>
                  <a:gd name="T29" fmla="*/ 3922 h 4168"/>
                  <a:gd name="T30" fmla="*/ 869 w 1900"/>
                  <a:gd name="T31" fmla="*/ 3950 h 4168"/>
                  <a:gd name="T32" fmla="*/ 696 w 1900"/>
                  <a:gd name="T33" fmla="*/ 3981 h 4168"/>
                  <a:gd name="T34" fmla="*/ 530 w 1900"/>
                  <a:gd name="T35" fmla="*/ 4021 h 4168"/>
                  <a:gd name="T36" fmla="*/ 374 w 1900"/>
                  <a:gd name="T37" fmla="*/ 4064 h 4168"/>
                  <a:gd name="T38" fmla="*/ 226 w 1900"/>
                  <a:gd name="T39" fmla="*/ 4110 h 4168"/>
                  <a:gd name="T40" fmla="*/ 88 w 1900"/>
                  <a:gd name="T41" fmla="*/ 4165 h 4168"/>
                  <a:gd name="T42" fmla="*/ 75 w 1900"/>
                  <a:gd name="T43" fmla="*/ 4168 h 4168"/>
                  <a:gd name="T44" fmla="*/ 63 w 1900"/>
                  <a:gd name="T45" fmla="*/ 4168 h 4168"/>
                  <a:gd name="T46" fmla="*/ 45 w 1900"/>
                  <a:gd name="T47" fmla="*/ 4167 h 4168"/>
                  <a:gd name="T48" fmla="*/ 28 w 1900"/>
                  <a:gd name="T49" fmla="*/ 4159 h 4168"/>
                  <a:gd name="T50" fmla="*/ 13 w 1900"/>
                  <a:gd name="T51" fmla="*/ 4144 h 4168"/>
                  <a:gd name="T52" fmla="*/ 3 w 1900"/>
                  <a:gd name="T53" fmla="*/ 4127 h 4168"/>
                  <a:gd name="T54" fmla="*/ 2 w 1900"/>
                  <a:gd name="T55" fmla="*/ 4107 h 4168"/>
                  <a:gd name="T56" fmla="*/ 0 w 1900"/>
                  <a:gd name="T57" fmla="*/ 768 h 4168"/>
                  <a:gd name="T58" fmla="*/ 5 w 1900"/>
                  <a:gd name="T59" fmla="*/ 744 h 4168"/>
                  <a:gd name="T60" fmla="*/ 18 w 1900"/>
                  <a:gd name="T61" fmla="*/ 724 h 4168"/>
                  <a:gd name="T62" fmla="*/ 39 w 1900"/>
                  <a:gd name="T63" fmla="*/ 710 h 4168"/>
                  <a:gd name="T64" fmla="*/ 1814 w 1900"/>
                  <a:gd name="T65" fmla="*/ 5 h 4168"/>
                  <a:gd name="T66" fmla="*/ 1835 w 1900"/>
                  <a:gd name="T67" fmla="*/ 0 h 4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0" h="4168">
                    <a:moveTo>
                      <a:pt x="1835" y="0"/>
                    </a:moveTo>
                    <a:lnTo>
                      <a:pt x="1856" y="2"/>
                    </a:lnTo>
                    <a:lnTo>
                      <a:pt x="1872" y="11"/>
                    </a:lnTo>
                    <a:lnTo>
                      <a:pt x="1887" y="24"/>
                    </a:lnTo>
                    <a:lnTo>
                      <a:pt x="1897" y="43"/>
                    </a:lnTo>
                    <a:lnTo>
                      <a:pt x="1900" y="61"/>
                    </a:lnTo>
                    <a:lnTo>
                      <a:pt x="1900" y="3800"/>
                    </a:lnTo>
                    <a:lnTo>
                      <a:pt x="1895" y="3824"/>
                    </a:lnTo>
                    <a:lnTo>
                      <a:pt x="1884" y="3843"/>
                    </a:lnTo>
                    <a:lnTo>
                      <a:pt x="1863" y="3856"/>
                    </a:lnTo>
                    <a:lnTo>
                      <a:pt x="1839" y="3862"/>
                    </a:lnTo>
                    <a:lnTo>
                      <a:pt x="1633" y="3869"/>
                    </a:lnTo>
                    <a:lnTo>
                      <a:pt x="1432" y="3880"/>
                    </a:lnTo>
                    <a:lnTo>
                      <a:pt x="1238" y="3899"/>
                    </a:lnTo>
                    <a:lnTo>
                      <a:pt x="1048" y="3922"/>
                    </a:lnTo>
                    <a:lnTo>
                      <a:pt x="869" y="3950"/>
                    </a:lnTo>
                    <a:lnTo>
                      <a:pt x="696" y="3981"/>
                    </a:lnTo>
                    <a:lnTo>
                      <a:pt x="530" y="4021"/>
                    </a:lnTo>
                    <a:lnTo>
                      <a:pt x="374" y="4064"/>
                    </a:lnTo>
                    <a:lnTo>
                      <a:pt x="226" y="4110"/>
                    </a:lnTo>
                    <a:lnTo>
                      <a:pt x="88" y="4165"/>
                    </a:lnTo>
                    <a:lnTo>
                      <a:pt x="75" y="4168"/>
                    </a:lnTo>
                    <a:lnTo>
                      <a:pt x="63" y="4168"/>
                    </a:lnTo>
                    <a:lnTo>
                      <a:pt x="45" y="4167"/>
                    </a:lnTo>
                    <a:lnTo>
                      <a:pt x="28" y="4159"/>
                    </a:lnTo>
                    <a:lnTo>
                      <a:pt x="13" y="4144"/>
                    </a:lnTo>
                    <a:lnTo>
                      <a:pt x="3" y="4127"/>
                    </a:lnTo>
                    <a:lnTo>
                      <a:pt x="2" y="4107"/>
                    </a:lnTo>
                    <a:lnTo>
                      <a:pt x="0" y="768"/>
                    </a:lnTo>
                    <a:lnTo>
                      <a:pt x="5" y="744"/>
                    </a:lnTo>
                    <a:lnTo>
                      <a:pt x="18" y="724"/>
                    </a:lnTo>
                    <a:lnTo>
                      <a:pt x="39" y="710"/>
                    </a:lnTo>
                    <a:lnTo>
                      <a:pt x="1814" y="5"/>
                    </a:lnTo>
                    <a:lnTo>
                      <a:pt x="183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grpSp>
      </p:grpSp>
      <p:grpSp>
        <p:nvGrpSpPr>
          <p:cNvPr id="39" name="Group 38"/>
          <p:cNvGrpSpPr/>
          <p:nvPr/>
        </p:nvGrpSpPr>
        <p:grpSpPr>
          <a:xfrm>
            <a:off x="5478780" y="2722472"/>
            <a:ext cx="1234440" cy="1234440"/>
            <a:chOff x="5273040" y="2721429"/>
            <a:chExt cx="1645920" cy="1645920"/>
          </a:xfrm>
        </p:grpSpPr>
        <p:sp>
          <p:nvSpPr>
            <p:cNvPr id="5" name="Rounded Rectangle 4"/>
            <p:cNvSpPr/>
            <p:nvPr/>
          </p:nvSpPr>
          <p:spPr>
            <a:xfrm>
              <a:off x="5273040" y="2721429"/>
              <a:ext cx="1645920" cy="1645920"/>
            </a:xfrm>
            <a:prstGeom prst="roundRect">
              <a:avLst/>
            </a:prstGeom>
            <a:solidFill>
              <a:schemeClr val="accent5"/>
            </a:solidFill>
            <a:ln>
              <a:noFill/>
            </a:ln>
            <a:effectLst>
              <a:outerShdw blurRad="279400" dist="38100" dir="5400000" algn="t" rotWithShape="0">
                <a:schemeClr val="accent5">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grpSp>
          <p:nvGrpSpPr>
            <p:cNvPr id="32" name="Group 20"/>
            <p:cNvGrpSpPr>
              <a:grpSpLocks noChangeAspect="1"/>
            </p:cNvGrpSpPr>
            <p:nvPr/>
          </p:nvGrpSpPr>
          <p:grpSpPr bwMode="auto">
            <a:xfrm>
              <a:off x="5657056" y="3109923"/>
              <a:ext cx="877888" cy="868933"/>
              <a:chOff x="714" y="160"/>
              <a:chExt cx="3137" cy="3105"/>
            </a:xfrm>
            <a:solidFill>
              <a:schemeClr val="bg1"/>
            </a:solidFill>
          </p:grpSpPr>
          <p:sp>
            <p:nvSpPr>
              <p:cNvPr id="35" name="Freeform 22"/>
              <p:cNvSpPr>
                <a:spLocks noEditPoints="1"/>
              </p:cNvSpPr>
              <p:nvPr/>
            </p:nvSpPr>
            <p:spPr bwMode="auto">
              <a:xfrm>
                <a:off x="714" y="160"/>
                <a:ext cx="3137" cy="2131"/>
              </a:xfrm>
              <a:custGeom>
                <a:avLst/>
                <a:gdLst>
                  <a:gd name="T0" fmla="*/ 614 w 6274"/>
                  <a:gd name="T1" fmla="*/ 3927 h 4264"/>
                  <a:gd name="T2" fmla="*/ 631 w 6274"/>
                  <a:gd name="T3" fmla="*/ 3977 h 4264"/>
                  <a:gd name="T4" fmla="*/ 671 w 6274"/>
                  <a:gd name="T5" fmla="*/ 4007 h 4264"/>
                  <a:gd name="T6" fmla="*/ 5599 w 6274"/>
                  <a:gd name="T7" fmla="*/ 4011 h 4264"/>
                  <a:gd name="T8" fmla="*/ 5648 w 6274"/>
                  <a:gd name="T9" fmla="*/ 3994 h 4264"/>
                  <a:gd name="T10" fmla="*/ 5677 w 6274"/>
                  <a:gd name="T11" fmla="*/ 3954 h 4264"/>
                  <a:gd name="T12" fmla="*/ 5683 w 6274"/>
                  <a:gd name="T13" fmla="*/ 253 h 4264"/>
                  <a:gd name="T14" fmla="*/ 127 w 6274"/>
                  <a:gd name="T15" fmla="*/ 0 h 4264"/>
                  <a:gd name="T16" fmla="*/ 6181 w 6274"/>
                  <a:gd name="T17" fmla="*/ 4 h 4264"/>
                  <a:gd name="T18" fmla="*/ 6236 w 6274"/>
                  <a:gd name="T19" fmla="*/ 37 h 4264"/>
                  <a:gd name="T20" fmla="*/ 6268 w 6274"/>
                  <a:gd name="T21" fmla="*/ 94 h 4264"/>
                  <a:gd name="T22" fmla="*/ 6268 w 6274"/>
                  <a:gd name="T23" fmla="*/ 160 h 4264"/>
                  <a:gd name="T24" fmla="*/ 6236 w 6274"/>
                  <a:gd name="T25" fmla="*/ 217 h 4264"/>
                  <a:gd name="T26" fmla="*/ 6181 w 6274"/>
                  <a:gd name="T27" fmla="*/ 249 h 4264"/>
                  <a:gd name="T28" fmla="*/ 5936 w 6274"/>
                  <a:gd name="T29" fmla="*/ 253 h 4264"/>
                  <a:gd name="T30" fmla="*/ 5930 w 6274"/>
                  <a:gd name="T31" fmla="*/ 3988 h 4264"/>
                  <a:gd name="T32" fmla="*/ 5890 w 6274"/>
                  <a:gd name="T33" fmla="*/ 4096 h 4264"/>
                  <a:gd name="T34" fmla="*/ 5816 w 6274"/>
                  <a:gd name="T35" fmla="*/ 4184 h 4264"/>
                  <a:gd name="T36" fmla="*/ 5715 w 6274"/>
                  <a:gd name="T37" fmla="*/ 4243 h 4264"/>
                  <a:gd name="T38" fmla="*/ 5599 w 6274"/>
                  <a:gd name="T39" fmla="*/ 4264 h 4264"/>
                  <a:gd name="T40" fmla="*/ 637 w 6274"/>
                  <a:gd name="T41" fmla="*/ 4258 h 4264"/>
                  <a:gd name="T42" fmla="*/ 529 w 6274"/>
                  <a:gd name="T43" fmla="*/ 4218 h 4264"/>
                  <a:gd name="T44" fmla="*/ 441 w 6274"/>
                  <a:gd name="T45" fmla="*/ 4144 h 4264"/>
                  <a:gd name="T46" fmla="*/ 382 w 6274"/>
                  <a:gd name="T47" fmla="*/ 4045 h 4264"/>
                  <a:gd name="T48" fmla="*/ 361 w 6274"/>
                  <a:gd name="T49" fmla="*/ 3927 h 4264"/>
                  <a:gd name="T50" fmla="*/ 127 w 6274"/>
                  <a:gd name="T51" fmla="*/ 253 h 4264"/>
                  <a:gd name="T52" fmla="*/ 63 w 6274"/>
                  <a:gd name="T53" fmla="*/ 236 h 4264"/>
                  <a:gd name="T54" fmla="*/ 17 w 6274"/>
                  <a:gd name="T55" fmla="*/ 190 h 4264"/>
                  <a:gd name="T56" fmla="*/ 0 w 6274"/>
                  <a:gd name="T57" fmla="*/ 128 h 4264"/>
                  <a:gd name="T58" fmla="*/ 17 w 6274"/>
                  <a:gd name="T59" fmla="*/ 63 h 4264"/>
                  <a:gd name="T60" fmla="*/ 63 w 6274"/>
                  <a:gd name="T61" fmla="*/ 18 h 4264"/>
                  <a:gd name="T62" fmla="*/ 127 w 6274"/>
                  <a:gd name="T63"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74" h="4264">
                    <a:moveTo>
                      <a:pt x="614" y="253"/>
                    </a:moveTo>
                    <a:lnTo>
                      <a:pt x="614" y="3927"/>
                    </a:lnTo>
                    <a:lnTo>
                      <a:pt x="618" y="3954"/>
                    </a:lnTo>
                    <a:lnTo>
                      <a:pt x="631" y="3977"/>
                    </a:lnTo>
                    <a:lnTo>
                      <a:pt x="649" y="3994"/>
                    </a:lnTo>
                    <a:lnTo>
                      <a:pt x="671" y="4007"/>
                    </a:lnTo>
                    <a:lnTo>
                      <a:pt x="698" y="4011"/>
                    </a:lnTo>
                    <a:lnTo>
                      <a:pt x="5599" y="4011"/>
                    </a:lnTo>
                    <a:lnTo>
                      <a:pt x="5626" y="4007"/>
                    </a:lnTo>
                    <a:lnTo>
                      <a:pt x="5648" y="3994"/>
                    </a:lnTo>
                    <a:lnTo>
                      <a:pt x="5666" y="3977"/>
                    </a:lnTo>
                    <a:lnTo>
                      <a:pt x="5677" y="3954"/>
                    </a:lnTo>
                    <a:lnTo>
                      <a:pt x="5683" y="3927"/>
                    </a:lnTo>
                    <a:lnTo>
                      <a:pt x="5683" y="253"/>
                    </a:lnTo>
                    <a:lnTo>
                      <a:pt x="614" y="253"/>
                    </a:lnTo>
                    <a:close/>
                    <a:moveTo>
                      <a:pt x="127" y="0"/>
                    </a:moveTo>
                    <a:lnTo>
                      <a:pt x="6147" y="0"/>
                    </a:lnTo>
                    <a:lnTo>
                      <a:pt x="6181" y="4"/>
                    </a:lnTo>
                    <a:lnTo>
                      <a:pt x="6211" y="18"/>
                    </a:lnTo>
                    <a:lnTo>
                      <a:pt x="6236" y="37"/>
                    </a:lnTo>
                    <a:lnTo>
                      <a:pt x="6257" y="63"/>
                    </a:lnTo>
                    <a:lnTo>
                      <a:pt x="6268" y="94"/>
                    </a:lnTo>
                    <a:lnTo>
                      <a:pt x="6274" y="128"/>
                    </a:lnTo>
                    <a:lnTo>
                      <a:pt x="6268" y="160"/>
                    </a:lnTo>
                    <a:lnTo>
                      <a:pt x="6257" y="190"/>
                    </a:lnTo>
                    <a:lnTo>
                      <a:pt x="6236" y="217"/>
                    </a:lnTo>
                    <a:lnTo>
                      <a:pt x="6211" y="236"/>
                    </a:lnTo>
                    <a:lnTo>
                      <a:pt x="6181" y="249"/>
                    </a:lnTo>
                    <a:lnTo>
                      <a:pt x="6147" y="253"/>
                    </a:lnTo>
                    <a:lnTo>
                      <a:pt x="5936" y="253"/>
                    </a:lnTo>
                    <a:lnTo>
                      <a:pt x="5936" y="3927"/>
                    </a:lnTo>
                    <a:lnTo>
                      <a:pt x="5930" y="3988"/>
                    </a:lnTo>
                    <a:lnTo>
                      <a:pt x="5915" y="4045"/>
                    </a:lnTo>
                    <a:lnTo>
                      <a:pt x="5890" y="4096"/>
                    </a:lnTo>
                    <a:lnTo>
                      <a:pt x="5856" y="4144"/>
                    </a:lnTo>
                    <a:lnTo>
                      <a:pt x="5816" y="4184"/>
                    </a:lnTo>
                    <a:lnTo>
                      <a:pt x="5768" y="4218"/>
                    </a:lnTo>
                    <a:lnTo>
                      <a:pt x="5715" y="4243"/>
                    </a:lnTo>
                    <a:lnTo>
                      <a:pt x="5660" y="4258"/>
                    </a:lnTo>
                    <a:lnTo>
                      <a:pt x="5599" y="4264"/>
                    </a:lnTo>
                    <a:lnTo>
                      <a:pt x="698" y="4264"/>
                    </a:lnTo>
                    <a:lnTo>
                      <a:pt x="637" y="4258"/>
                    </a:lnTo>
                    <a:lnTo>
                      <a:pt x="580" y="4243"/>
                    </a:lnTo>
                    <a:lnTo>
                      <a:pt x="529" y="4218"/>
                    </a:lnTo>
                    <a:lnTo>
                      <a:pt x="481" y="4184"/>
                    </a:lnTo>
                    <a:lnTo>
                      <a:pt x="441" y="4144"/>
                    </a:lnTo>
                    <a:lnTo>
                      <a:pt x="407" y="4096"/>
                    </a:lnTo>
                    <a:lnTo>
                      <a:pt x="382" y="4045"/>
                    </a:lnTo>
                    <a:lnTo>
                      <a:pt x="367" y="3988"/>
                    </a:lnTo>
                    <a:lnTo>
                      <a:pt x="361" y="3927"/>
                    </a:lnTo>
                    <a:lnTo>
                      <a:pt x="361" y="253"/>
                    </a:lnTo>
                    <a:lnTo>
                      <a:pt x="127" y="253"/>
                    </a:lnTo>
                    <a:lnTo>
                      <a:pt x="93" y="249"/>
                    </a:lnTo>
                    <a:lnTo>
                      <a:pt x="63" y="236"/>
                    </a:lnTo>
                    <a:lnTo>
                      <a:pt x="36" y="217"/>
                    </a:lnTo>
                    <a:lnTo>
                      <a:pt x="17" y="190"/>
                    </a:lnTo>
                    <a:lnTo>
                      <a:pt x="4" y="160"/>
                    </a:lnTo>
                    <a:lnTo>
                      <a:pt x="0" y="128"/>
                    </a:lnTo>
                    <a:lnTo>
                      <a:pt x="4" y="94"/>
                    </a:lnTo>
                    <a:lnTo>
                      <a:pt x="17" y="63"/>
                    </a:lnTo>
                    <a:lnTo>
                      <a:pt x="36" y="37"/>
                    </a:lnTo>
                    <a:lnTo>
                      <a:pt x="63" y="18"/>
                    </a:lnTo>
                    <a:lnTo>
                      <a:pt x="93" y="4"/>
                    </a:lnTo>
                    <a:lnTo>
                      <a:pt x="12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36" name="Freeform 23"/>
              <p:cNvSpPr>
                <a:spLocks/>
              </p:cNvSpPr>
              <p:nvPr/>
            </p:nvSpPr>
            <p:spPr bwMode="auto">
              <a:xfrm>
                <a:off x="1789" y="2419"/>
                <a:ext cx="1058" cy="846"/>
              </a:xfrm>
              <a:custGeom>
                <a:avLst/>
                <a:gdLst>
                  <a:gd name="T0" fmla="*/ 1628 w 2115"/>
                  <a:gd name="T1" fmla="*/ 0 h 1694"/>
                  <a:gd name="T2" fmla="*/ 1691 w 2115"/>
                  <a:gd name="T3" fmla="*/ 17 h 1694"/>
                  <a:gd name="T4" fmla="*/ 1736 w 2115"/>
                  <a:gd name="T5" fmla="*/ 63 h 1694"/>
                  <a:gd name="T6" fmla="*/ 1753 w 2115"/>
                  <a:gd name="T7" fmla="*/ 128 h 1694"/>
                  <a:gd name="T8" fmla="*/ 1736 w 2115"/>
                  <a:gd name="T9" fmla="*/ 192 h 1694"/>
                  <a:gd name="T10" fmla="*/ 1691 w 2115"/>
                  <a:gd name="T11" fmla="*/ 236 h 1694"/>
                  <a:gd name="T12" fmla="*/ 1628 w 2115"/>
                  <a:gd name="T13" fmla="*/ 253 h 1694"/>
                  <a:gd name="T14" fmla="*/ 1185 w 2115"/>
                  <a:gd name="T15" fmla="*/ 584 h 1694"/>
                  <a:gd name="T16" fmla="*/ 2098 w 2115"/>
                  <a:gd name="T17" fmla="*/ 1502 h 1694"/>
                  <a:gd name="T18" fmla="*/ 2115 w 2115"/>
                  <a:gd name="T19" fmla="*/ 1563 h 1694"/>
                  <a:gd name="T20" fmla="*/ 2098 w 2115"/>
                  <a:gd name="T21" fmla="*/ 1625 h 1694"/>
                  <a:gd name="T22" fmla="*/ 2050 w 2115"/>
                  <a:gd name="T23" fmla="*/ 1673 h 1694"/>
                  <a:gd name="T24" fmla="*/ 1987 w 2115"/>
                  <a:gd name="T25" fmla="*/ 1690 h 1694"/>
                  <a:gd name="T26" fmla="*/ 1925 w 2115"/>
                  <a:gd name="T27" fmla="*/ 1673 h 1694"/>
                  <a:gd name="T28" fmla="*/ 1185 w 2115"/>
                  <a:gd name="T29" fmla="*/ 941 h 1694"/>
                  <a:gd name="T30" fmla="*/ 1181 w 2115"/>
                  <a:gd name="T31" fmla="*/ 1601 h 1694"/>
                  <a:gd name="T32" fmla="*/ 1149 w 2115"/>
                  <a:gd name="T33" fmla="*/ 1658 h 1694"/>
                  <a:gd name="T34" fmla="*/ 1094 w 2115"/>
                  <a:gd name="T35" fmla="*/ 1690 h 1694"/>
                  <a:gd name="T36" fmla="*/ 1025 w 2115"/>
                  <a:gd name="T37" fmla="*/ 1690 h 1694"/>
                  <a:gd name="T38" fmla="*/ 968 w 2115"/>
                  <a:gd name="T39" fmla="*/ 1658 h 1694"/>
                  <a:gd name="T40" fmla="*/ 936 w 2115"/>
                  <a:gd name="T41" fmla="*/ 1601 h 1694"/>
                  <a:gd name="T42" fmla="*/ 932 w 2115"/>
                  <a:gd name="T43" fmla="*/ 941 h 1694"/>
                  <a:gd name="T44" fmla="*/ 188 w 2115"/>
                  <a:gd name="T45" fmla="*/ 1677 h 1694"/>
                  <a:gd name="T46" fmla="*/ 125 w 2115"/>
                  <a:gd name="T47" fmla="*/ 1694 h 1694"/>
                  <a:gd name="T48" fmla="*/ 63 w 2115"/>
                  <a:gd name="T49" fmla="*/ 1677 h 1694"/>
                  <a:gd name="T50" fmla="*/ 15 w 2115"/>
                  <a:gd name="T51" fmla="*/ 1629 h 1694"/>
                  <a:gd name="T52" fmla="*/ 0 w 2115"/>
                  <a:gd name="T53" fmla="*/ 1567 h 1694"/>
                  <a:gd name="T54" fmla="*/ 15 w 2115"/>
                  <a:gd name="T55" fmla="*/ 1506 h 1694"/>
                  <a:gd name="T56" fmla="*/ 932 w 2115"/>
                  <a:gd name="T57" fmla="*/ 584 h 1694"/>
                  <a:gd name="T58" fmla="*/ 472 w 2115"/>
                  <a:gd name="T59" fmla="*/ 253 h 1694"/>
                  <a:gd name="T60" fmla="*/ 409 w 2115"/>
                  <a:gd name="T61" fmla="*/ 236 h 1694"/>
                  <a:gd name="T62" fmla="*/ 363 w 2115"/>
                  <a:gd name="T63" fmla="*/ 192 h 1694"/>
                  <a:gd name="T64" fmla="*/ 346 w 2115"/>
                  <a:gd name="T65" fmla="*/ 128 h 1694"/>
                  <a:gd name="T66" fmla="*/ 363 w 2115"/>
                  <a:gd name="T67" fmla="*/ 63 h 1694"/>
                  <a:gd name="T68" fmla="*/ 409 w 2115"/>
                  <a:gd name="T69" fmla="*/ 17 h 1694"/>
                  <a:gd name="T70" fmla="*/ 472 w 2115"/>
                  <a:gd name="T7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5" h="1694">
                    <a:moveTo>
                      <a:pt x="472" y="0"/>
                    </a:moveTo>
                    <a:lnTo>
                      <a:pt x="1628" y="0"/>
                    </a:lnTo>
                    <a:lnTo>
                      <a:pt x="1662" y="6"/>
                    </a:lnTo>
                    <a:lnTo>
                      <a:pt x="1691" y="17"/>
                    </a:lnTo>
                    <a:lnTo>
                      <a:pt x="1717" y="38"/>
                    </a:lnTo>
                    <a:lnTo>
                      <a:pt x="1736" y="63"/>
                    </a:lnTo>
                    <a:lnTo>
                      <a:pt x="1750" y="94"/>
                    </a:lnTo>
                    <a:lnTo>
                      <a:pt x="1753" y="128"/>
                    </a:lnTo>
                    <a:lnTo>
                      <a:pt x="1750" y="162"/>
                    </a:lnTo>
                    <a:lnTo>
                      <a:pt x="1736" y="192"/>
                    </a:lnTo>
                    <a:lnTo>
                      <a:pt x="1717" y="217"/>
                    </a:lnTo>
                    <a:lnTo>
                      <a:pt x="1691" y="236"/>
                    </a:lnTo>
                    <a:lnTo>
                      <a:pt x="1662" y="249"/>
                    </a:lnTo>
                    <a:lnTo>
                      <a:pt x="1628" y="253"/>
                    </a:lnTo>
                    <a:lnTo>
                      <a:pt x="1185" y="253"/>
                    </a:lnTo>
                    <a:lnTo>
                      <a:pt x="1185" y="584"/>
                    </a:lnTo>
                    <a:lnTo>
                      <a:pt x="2077" y="1473"/>
                    </a:lnTo>
                    <a:lnTo>
                      <a:pt x="2098" y="1502"/>
                    </a:lnTo>
                    <a:lnTo>
                      <a:pt x="2111" y="1532"/>
                    </a:lnTo>
                    <a:lnTo>
                      <a:pt x="2115" y="1563"/>
                    </a:lnTo>
                    <a:lnTo>
                      <a:pt x="2111" y="1595"/>
                    </a:lnTo>
                    <a:lnTo>
                      <a:pt x="2098" y="1625"/>
                    </a:lnTo>
                    <a:lnTo>
                      <a:pt x="2077" y="1654"/>
                    </a:lnTo>
                    <a:lnTo>
                      <a:pt x="2050" y="1673"/>
                    </a:lnTo>
                    <a:lnTo>
                      <a:pt x="2020" y="1686"/>
                    </a:lnTo>
                    <a:lnTo>
                      <a:pt x="1987" y="1690"/>
                    </a:lnTo>
                    <a:lnTo>
                      <a:pt x="1955" y="1686"/>
                    </a:lnTo>
                    <a:lnTo>
                      <a:pt x="1925" y="1673"/>
                    </a:lnTo>
                    <a:lnTo>
                      <a:pt x="1898" y="1654"/>
                    </a:lnTo>
                    <a:lnTo>
                      <a:pt x="1185" y="941"/>
                    </a:lnTo>
                    <a:lnTo>
                      <a:pt x="1185" y="1567"/>
                    </a:lnTo>
                    <a:lnTo>
                      <a:pt x="1181" y="1601"/>
                    </a:lnTo>
                    <a:lnTo>
                      <a:pt x="1168" y="1631"/>
                    </a:lnTo>
                    <a:lnTo>
                      <a:pt x="1149" y="1658"/>
                    </a:lnTo>
                    <a:lnTo>
                      <a:pt x="1122" y="1677"/>
                    </a:lnTo>
                    <a:lnTo>
                      <a:pt x="1094" y="1690"/>
                    </a:lnTo>
                    <a:lnTo>
                      <a:pt x="1059" y="1694"/>
                    </a:lnTo>
                    <a:lnTo>
                      <a:pt x="1025" y="1690"/>
                    </a:lnTo>
                    <a:lnTo>
                      <a:pt x="995" y="1677"/>
                    </a:lnTo>
                    <a:lnTo>
                      <a:pt x="968" y="1658"/>
                    </a:lnTo>
                    <a:lnTo>
                      <a:pt x="949" y="1631"/>
                    </a:lnTo>
                    <a:lnTo>
                      <a:pt x="936" y="1601"/>
                    </a:lnTo>
                    <a:lnTo>
                      <a:pt x="932" y="1567"/>
                    </a:lnTo>
                    <a:lnTo>
                      <a:pt x="932" y="941"/>
                    </a:lnTo>
                    <a:lnTo>
                      <a:pt x="217" y="1658"/>
                    </a:lnTo>
                    <a:lnTo>
                      <a:pt x="188" y="1677"/>
                    </a:lnTo>
                    <a:lnTo>
                      <a:pt x="158" y="1690"/>
                    </a:lnTo>
                    <a:lnTo>
                      <a:pt x="125" y="1694"/>
                    </a:lnTo>
                    <a:lnTo>
                      <a:pt x="95" y="1690"/>
                    </a:lnTo>
                    <a:lnTo>
                      <a:pt x="63" y="1677"/>
                    </a:lnTo>
                    <a:lnTo>
                      <a:pt x="36" y="1658"/>
                    </a:lnTo>
                    <a:lnTo>
                      <a:pt x="15" y="1629"/>
                    </a:lnTo>
                    <a:lnTo>
                      <a:pt x="4" y="1599"/>
                    </a:lnTo>
                    <a:lnTo>
                      <a:pt x="0" y="1567"/>
                    </a:lnTo>
                    <a:lnTo>
                      <a:pt x="4" y="1536"/>
                    </a:lnTo>
                    <a:lnTo>
                      <a:pt x="15" y="1506"/>
                    </a:lnTo>
                    <a:lnTo>
                      <a:pt x="36" y="1477"/>
                    </a:lnTo>
                    <a:lnTo>
                      <a:pt x="932" y="584"/>
                    </a:lnTo>
                    <a:lnTo>
                      <a:pt x="932" y="253"/>
                    </a:lnTo>
                    <a:lnTo>
                      <a:pt x="472" y="253"/>
                    </a:lnTo>
                    <a:lnTo>
                      <a:pt x="437" y="249"/>
                    </a:lnTo>
                    <a:lnTo>
                      <a:pt x="409" y="236"/>
                    </a:lnTo>
                    <a:lnTo>
                      <a:pt x="382" y="217"/>
                    </a:lnTo>
                    <a:lnTo>
                      <a:pt x="363" y="192"/>
                    </a:lnTo>
                    <a:lnTo>
                      <a:pt x="350" y="162"/>
                    </a:lnTo>
                    <a:lnTo>
                      <a:pt x="346" y="128"/>
                    </a:lnTo>
                    <a:lnTo>
                      <a:pt x="350" y="94"/>
                    </a:lnTo>
                    <a:lnTo>
                      <a:pt x="363" y="63"/>
                    </a:lnTo>
                    <a:lnTo>
                      <a:pt x="382" y="38"/>
                    </a:lnTo>
                    <a:lnTo>
                      <a:pt x="409" y="17"/>
                    </a:lnTo>
                    <a:lnTo>
                      <a:pt x="437" y="6"/>
                    </a:lnTo>
                    <a:lnTo>
                      <a:pt x="47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37" name="Freeform 24"/>
              <p:cNvSpPr>
                <a:spLocks noEditPoints="1"/>
              </p:cNvSpPr>
              <p:nvPr/>
            </p:nvSpPr>
            <p:spPr bwMode="auto">
              <a:xfrm>
                <a:off x="2459" y="480"/>
                <a:ext cx="610" cy="610"/>
              </a:xfrm>
              <a:custGeom>
                <a:avLst/>
                <a:gdLst>
                  <a:gd name="T0" fmla="*/ 253 w 1221"/>
                  <a:gd name="T1" fmla="*/ 262 h 1220"/>
                  <a:gd name="T2" fmla="*/ 253 w 1221"/>
                  <a:gd name="T3" fmla="*/ 967 h 1220"/>
                  <a:gd name="T4" fmla="*/ 956 w 1221"/>
                  <a:gd name="T5" fmla="*/ 967 h 1220"/>
                  <a:gd name="T6" fmla="*/ 941 w 1221"/>
                  <a:gd name="T7" fmla="*/ 888 h 1220"/>
                  <a:gd name="T8" fmla="*/ 918 w 1221"/>
                  <a:gd name="T9" fmla="*/ 812 h 1220"/>
                  <a:gd name="T10" fmla="*/ 888 w 1221"/>
                  <a:gd name="T11" fmla="*/ 737 h 1220"/>
                  <a:gd name="T12" fmla="*/ 850 w 1221"/>
                  <a:gd name="T13" fmla="*/ 667 h 1220"/>
                  <a:gd name="T14" fmla="*/ 806 w 1221"/>
                  <a:gd name="T15" fmla="*/ 601 h 1220"/>
                  <a:gd name="T16" fmla="*/ 757 w 1221"/>
                  <a:gd name="T17" fmla="*/ 536 h 1220"/>
                  <a:gd name="T18" fmla="*/ 698 w 1221"/>
                  <a:gd name="T19" fmla="*/ 477 h 1220"/>
                  <a:gd name="T20" fmla="*/ 633 w 1221"/>
                  <a:gd name="T21" fmla="*/ 422 h 1220"/>
                  <a:gd name="T22" fmla="*/ 565 w 1221"/>
                  <a:gd name="T23" fmla="*/ 376 h 1220"/>
                  <a:gd name="T24" fmla="*/ 491 w 1221"/>
                  <a:gd name="T25" fmla="*/ 336 h 1220"/>
                  <a:gd name="T26" fmla="*/ 414 w 1221"/>
                  <a:gd name="T27" fmla="*/ 304 h 1220"/>
                  <a:gd name="T28" fmla="*/ 335 w 1221"/>
                  <a:gd name="T29" fmla="*/ 279 h 1220"/>
                  <a:gd name="T30" fmla="*/ 253 w 1221"/>
                  <a:gd name="T31" fmla="*/ 262 h 1220"/>
                  <a:gd name="T32" fmla="*/ 125 w 1221"/>
                  <a:gd name="T33" fmla="*/ 0 h 1220"/>
                  <a:gd name="T34" fmla="*/ 230 w 1221"/>
                  <a:gd name="T35" fmla="*/ 4 h 1220"/>
                  <a:gd name="T36" fmla="*/ 333 w 1221"/>
                  <a:gd name="T37" fmla="*/ 19 h 1220"/>
                  <a:gd name="T38" fmla="*/ 432 w 1221"/>
                  <a:gd name="T39" fmla="*/ 42 h 1220"/>
                  <a:gd name="T40" fmla="*/ 529 w 1221"/>
                  <a:gd name="T41" fmla="*/ 76 h 1220"/>
                  <a:gd name="T42" fmla="*/ 622 w 1221"/>
                  <a:gd name="T43" fmla="*/ 118 h 1220"/>
                  <a:gd name="T44" fmla="*/ 711 w 1221"/>
                  <a:gd name="T45" fmla="*/ 169 h 1220"/>
                  <a:gd name="T46" fmla="*/ 795 w 1221"/>
                  <a:gd name="T47" fmla="*/ 228 h 1220"/>
                  <a:gd name="T48" fmla="*/ 875 w 1221"/>
                  <a:gd name="T49" fmla="*/ 295 h 1220"/>
                  <a:gd name="T50" fmla="*/ 947 w 1221"/>
                  <a:gd name="T51" fmla="*/ 369 h 1220"/>
                  <a:gd name="T52" fmla="*/ 1010 w 1221"/>
                  <a:gd name="T53" fmla="*/ 447 h 1220"/>
                  <a:gd name="T54" fmla="*/ 1065 w 1221"/>
                  <a:gd name="T55" fmla="*/ 528 h 1220"/>
                  <a:gd name="T56" fmla="*/ 1110 w 1221"/>
                  <a:gd name="T57" fmla="*/ 616 h 1220"/>
                  <a:gd name="T58" fmla="*/ 1150 w 1221"/>
                  <a:gd name="T59" fmla="*/ 705 h 1220"/>
                  <a:gd name="T60" fmla="*/ 1181 w 1221"/>
                  <a:gd name="T61" fmla="*/ 800 h 1220"/>
                  <a:gd name="T62" fmla="*/ 1204 w 1221"/>
                  <a:gd name="T63" fmla="*/ 895 h 1220"/>
                  <a:gd name="T64" fmla="*/ 1217 w 1221"/>
                  <a:gd name="T65" fmla="*/ 994 h 1220"/>
                  <a:gd name="T66" fmla="*/ 1221 w 1221"/>
                  <a:gd name="T67" fmla="*/ 1093 h 1220"/>
                  <a:gd name="T68" fmla="*/ 1217 w 1221"/>
                  <a:gd name="T69" fmla="*/ 1127 h 1220"/>
                  <a:gd name="T70" fmla="*/ 1204 w 1221"/>
                  <a:gd name="T71" fmla="*/ 1157 h 1220"/>
                  <a:gd name="T72" fmla="*/ 1185 w 1221"/>
                  <a:gd name="T73" fmla="*/ 1184 h 1220"/>
                  <a:gd name="T74" fmla="*/ 1158 w 1221"/>
                  <a:gd name="T75" fmla="*/ 1203 h 1220"/>
                  <a:gd name="T76" fmla="*/ 1128 w 1221"/>
                  <a:gd name="T77" fmla="*/ 1216 h 1220"/>
                  <a:gd name="T78" fmla="*/ 1093 w 1221"/>
                  <a:gd name="T79" fmla="*/ 1220 h 1220"/>
                  <a:gd name="T80" fmla="*/ 125 w 1221"/>
                  <a:gd name="T81" fmla="*/ 1220 h 1220"/>
                  <a:gd name="T82" fmla="*/ 91 w 1221"/>
                  <a:gd name="T83" fmla="*/ 1216 h 1220"/>
                  <a:gd name="T84" fmla="*/ 61 w 1221"/>
                  <a:gd name="T85" fmla="*/ 1203 h 1220"/>
                  <a:gd name="T86" fmla="*/ 36 w 1221"/>
                  <a:gd name="T87" fmla="*/ 1184 h 1220"/>
                  <a:gd name="T88" fmla="*/ 17 w 1221"/>
                  <a:gd name="T89" fmla="*/ 1157 h 1220"/>
                  <a:gd name="T90" fmla="*/ 4 w 1221"/>
                  <a:gd name="T91" fmla="*/ 1127 h 1220"/>
                  <a:gd name="T92" fmla="*/ 0 w 1221"/>
                  <a:gd name="T93" fmla="*/ 1093 h 1220"/>
                  <a:gd name="T94" fmla="*/ 0 w 1221"/>
                  <a:gd name="T95" fmla="*/ 125 h 1220"/>
                  <a:gd name="T96" fmla="*/ 4 w 1221"/>
                  <a:gd name="T97" fmla="*/ 91 h 1220"/>
                  <a:gd name="T98" fmla="*/ 17 w 1221"/>
                  <a:gd name="T99" fmla="*/ 61 h 1220"/>
                  <a:gd name="T100" fmla="*/ 36 w 1221"/>
                  <a:gd name="T101" fmla="*/ 36 h 1220"/>
                  <a:gd name="T102" fmla="*/ 61 w 1221"/>
                  <a:gd name="T103" fmla="*/ 17 h 1220"/>
                  <a:gd name="T104" fmla="*/ 91 w 1221"/>
                  <a:gd name="T105" fmla="*/ 4 h 1220"/>
                  <a:gd name="T106" fmla="*/ 125 w 1221"/>
                  <a:gd name="T107"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1" h="1220">
                    <a:moveTo>
                      <a:pt x="253" y="262"/>
                    </a:moveTo>
                    <a:lnTo>
                      <a:pt x="253" y="967"/>
                    </a:lnTo>
                    <a:lnTo>
                      <a:pt x="956" y="967"/>
                    </a:lnTo>
                    <a:lnTo>
                      <a:pt x="941" y="888"/>
                    </a:lnTo>
                    <a:lnTo>
                      <a:pt x="918" y="812"/>
                    </a:lnTo>
                    <a:lnTo>
                      <a:pt x="888" y="737"/>
                    </a:lnTo>
                    <a:lnTo>
                      <a:pt x="850" y="667"/>
                    </a:lnTo>
                    <a:lnTo>
                      <a:pt x="806" y="601"/>
                    </a:lnTo>
                    <a:lnTo>
                      <a:pt x="757" y="536"/>
                    </a:lnTo>
                    <a:lnTo>
                      <a:pt x="698" y="477"/>
                    </a:lnTo>
                    <a:lnTo>
                      <a:pt x="633" y="422"/>
                    </a:lnTo>
                    <a:lnTo>
                      <a:pt x="565" y="376"/>
                    </a:lnTo>
                    <a:lnTo>
                      <a:pt x="491" y="336"/>
                    </a:lnTo>
                    <a:lnTo>
                      <a:pt x="414" y="304"/>
                    </a:lnTo>
                    <a:lnTo>
                      <a:pt x="335" y="279"/>
                    </a:lnTo>
                    <a:lnTo>
                      <a:pt x="253" y="262"/>
                    </a:lnTo>
                    <a:close/>
                    <a:moveTo>
                      <a:pt x="125" y="0"/>
                    </a:moveTo>
                    <a:lnTo>
                      <a:pt x="230" y="4"/>
                    </a:lnTo>
                    <a:lnTo>
                      <a:pt x="333" y="19"/>
                    </a:lnTo>
                    <a:lnTo>
                      <a:pt x="432" y="42"/>
                    </a:lnTo>
                    <a:lnTo>
                      <a:pt x="529" y="76"/>
                    </a:lnTo>
                    <a:lnTo>
                      <a:pt x="622" y="118"/>
                    </a:lnTo>
                    <a:lnTo>
                      <a:pt x="711" y="169"/>
                    </a:lnTo>
                    <a:lnTo>
                      <a:pt x="795" y="228"/>
                    </a:lnTo>
                    <a:lnTo>
                      <a:pt x="875" y="295"/>
                    </a:lnTo>
                    <a:lnTo>
                      <a:pt x="947" y="369"/>
                    </a:lnTo>
                    <a:lnTo>
                      <a:pt x="1010" y="447"/>
                    </a:lnTo>
                    <a:lnTo>
                      <a:pt x="1065" y="528"/>
                    </a:lnTo>
                    <a:lnTo>
                      <a:pt x="1110" y="616"/>
                    </a:lnTo>
                    <a:lnTo>
                      <a:pt x="1150" y="705"/>
                    </a:lnTo>
                    <a:lnTo>
                      <a:pt x="1181" y="800"/>
                    </a:lnTo>
                    <a:lnTo>
                      <a:pt x="1204" y="895"/>
                    </a:lnTo>
                    <a:lnTo>
                      <a:pt x="1217" y="994"/>
                    </a:lnTo>
                    <a:lnTo>
                      <a:pt x="1221" y="1093"/>
                    </a:lnTo>
                    <a:lnTo>
                      <a:pt x="1217" y="1127"/>
                    </a:lnTo>
                    <a:lnTo>
                      <a:pt x="1204" y="1157"/>
                    </a:lnTo>
                    <a:lnTo>
                      <a:pt x="1185" y="1184"/>
                    </a:lnTo>
                    <a:lnTo>
                      <a:pt x="1158" y="1203"/>
                    </a:lnTo>
                    <a:lnTo>
                      <a:pt x="1128" y="1216"/>
                    </a:lnTo>
                    <a:lnTo>
                      <a:pt x="1093" y="1220"/>
                    </a:lnTo>
                    <a:lnTo>
                      <a:pt x="125" y="1220"/>
                    </a:lnTo>
                    <a:lnTo>
                      <a:pt x="91" y="1216"/>
                    </a:lnTo>
                    <a:lnTo>
                      <a:pt x="61" y="1203"/>
                    </a:lnTo>
                    <a:lnTo>
                      <a:pt x="36" y="1184"/>
                    </a:lnTo>
                    <a:lnTo>
                      <a:pt x="17" y="1157"/>
                    </a:lnTo>
                    <a:lnTo>
                      <a:pt x="4" y="1127"/>
                    </a:lnTo>
                    <a:lnTo>
                      <a:pt x="0" y="1093"/>
                    </a:lnTo>
                    <a:lnTo>
                      <a:pt x="0" y="125"/>
                    </a:lnTo>
                    <a:lnTo>
                      <a:pt x="4" y="91"/>
                    </a:lnTo>
                    <a:lnTo>
                      <a:pt x="17" y="61"/>
                    </a:lnTo>
                    <a:lnTo>
                      <a:pt x="36" y="36"/>
                    </a:lnTo>
                    <a:lnTo>
                      <a:pt x="61" y="17"/>
                    </a:lnTo>
                    <a:lnTo>
                      <a:pt x="91" y="4"/>
                    </a:lnTo>
                    <a:lnTo>
                      <a:pt x="12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sp>
            <p:nvSpPr>
              <p:cNvPr id="38" name="Freeform 25"/>
              <p:cNvSpPr>
                <a:spLocks noEditPoints="1"/>
              </p:cNvSpPr>
              <p:nvPr/>
            </p:nvSpPr>
            <p:spPr bwMode="auto">
              <a:xfrm>
                <a:off x="1569" y="612"/>
                <a:ext cx="1361" cy="1359"/>
              </a:xfrm>
              <a:custGeom>
                <a:avLst/>
                <a:gdLst>
                  <a:gd name="T0" fmla="*/ 1124 w 2721"/>
                  <a:gd name="T1" fmla="*/ 278 h 2718"/>
                  <a:gd name="T2" fmla="*/ 920 w 2721"/>
                  <a:gd name="T3" fmla="*/ 344 h 2718"/>
                  <a:gd name="T4" fmla="*/ 734 w 2721"/>
                  <a:gd name="T5" fmla="*/ 447 h 2718"/>
                  <a:gd name="T6" fmla="*/ 572 w 2721"/>
                  <a:gd name="T7" fmla="*/ 582 h 2718"/>
                  <a:gd name="T8" fmla="*/ 439 w 2721"/>
                  <a:gd name="T9" fmla="*/ 745 h 2718"/>
                  <a:gd name="T10" fmla="*/ 338 w 2721"/>
                  <a:gd name="T11" fmla="*/ 931 h 2718"/>
                  <a:gd name="T12" fmla="*/ 275 w 2721"/>
                  <a:gd name="T13" fmla="*/ 1139 h 2718"/>
                  <a:gd name="T14" fmla="*/ 253 w 2721"/>
                  <a:gd name="T15" fmla="*/ 1359 h 2718"/>
                  <a:gd name="T16" fmla="*/ 275 w 2721"/>
                  <a:gd name="T17" fmla="*/ 1582 h 2718"/>
                  <a:gd name="T18" fmla="*/ 340 w 2721"/>
                  <a:gd name="T19" fmla="*/ 1789 h 2718"/>
                  <a:gd name="T20" fmla="*/ 441 w 2721"/>
                  <a:gd name="T21" fmla="*/ 1977 h 2718"/>
                  <a:gd name="T22" fmla="*/ 576 w 2721"/>
                  <a:gd name="T23" fmla="*/ 2140 h 2718"/>
                  <a:gd name="T24" fmla="*/ 741 w 2721"/>
                  <a:gd name="T25" fmla="*/ 2275 h 2718"/>
                  <a:gd name="T26" fmla="*/ 928 w 2721"/>
                  <a:gd name="T27" fmla="*/ 2378 h 2718"/>
                  <a:gd name="T28" fmla="*/ 1137 w 2721"/>
                  <a:gd name="T29" fmla="*/ 2443 h 2718"/>
                  <a:gd name="T30" fmla="*/ 1360 w 2721"/>
                  <a:gd name="T31" fmla="*/ 2463 h 2718"/>
                  <a:gd name="T32" fmla="*/ 1580 w 2721"/>
                  <a:gd name="T33" fmla="*/ 2443 h 2718"/>
                  <a:gd name="T34" fmla="*/ 1786 w 2721"/>
                  <a:gd name="T35" fmla="*/ 2378 h 2718"/>
                  <a:gd name="T36" fmla="*/ 1972 w 2721"/>
                  <a:gd name="T37" fmla="*/ 2277 h 2718"/>
                  <a:gd name="T38" fmla="*/ 2135 w 2721"/>
                  <a:gd name="T39" fmla="*/ 2144 h 2718"/>
                  <a:gd name="T40" fmla="*/ 2271 w 2721"/>
                  <a:gd name="T41" fmla="*/ 1983 h 2718"/>
                  <a:gd name="T42" fmla="*/ 2373 w 2721"/>
                  <a:gd name="T43" fmla="*/ 1798 h 2718"/>
                  <a:gd name="T44" fmla="*/ 2440 w 2721"/>
                  <a:gd name="T45" fmla="*/ 1593 h 2718"/>
                  <a:gd name="T46" fmla="*/ 1360 w 2721"/>
                  <a:gd name="T47" fmla="*/ 1485 h 2718"/>
                  <a:gd name="T48" fmla="*/ 1295 w 2721"/>
                  <a:gd name="T49" fmla="*/ 1467 h 2718"/>
                  <a:gd name="T50" fmla="*/ 1249 w 2721"/>
                  <a:gd name="T51" fmla="*/ 1422 h 2718"/>
                  <a:gd name="T52" fmla="*/ 1232 w 2721"/>
                  <a:gd name="T53" fmla="*/ 1359 h 2718"/>
                  <a:gd name="T54" fmla="*/ 1360 w 2721"/>
                  <a:gd name="T55" fmla="*/ 0 h 2718"/>
                  <a:gd name="T56" fmla="*/ 1424 w 2721"/>
                  <a:gd name="T57" fmla="*/ 17 h 2718"/>
                  <a:gd name="T58" fmla="*/ 1470 w 2721"/>
                  <a:gd name="T59" fmla="*/ 63 h 2718"/>
                  <a:gd name="T60" fmla="*/ 1487 w 2721"/>
                  <a:gd name="T61" fmla="*/ 127 h 2718"/>
                  <a:gd name="T62" fmla="*/ 2594 w 2721"/>
                  <a:gd name="T63" fmla="*/ 1232 h 2718"/>
                  <a:gd name="T64" fmla="*/ 2658 w 2721"/>
                  <a:gd name="T65" fmla="*/ 1249 h 2718"/>
                  <a:gd name="T66" fmla="*/ 2702 w 2721"/>
                  <a:gd name="T67" fmla="*/ 1295 h 2718"/>
                  <a:gd name="T68" fmla="*/ 2721 w 2721"/>
                  <a:gd name="T69" fmla="*/ 1359 h 2718"/>
                  <a:gd name="T70" fmla="*/ 2698 w 2721"/>
                  <a:gd name="T71" fmla="*/ 1602 h 2718"/>
                  <a:gd name="T72" fmla="*/ 2636 w 2721"/>
                  <a:gd name="T73" fmla="*/ 1832 h 2718"/>
                  <a:gd name="T74" fmla="*/ 2535 w 2721"/>
                  <a:gd name="T75" fmla="*/ 2043 h 2718"/>
                  <a:gd name="T76" fmla="*/ 2400 w 2721"/>
                  <a:gd name="T77" fmla="*/ 2233 h 2718"/>
                  <a:gd name="T78" fmla="*/ 2236 w 2721"/>
                  <a:gd name="T79" fmla="*/ 2397 h 2718"/>
                  <a:gd name="T80" fmla="*/ 2046 w 2721"/>
                  <a:gd name="T81" fmla="*/ 2532 h 2718"/>
                  <a:gd name="T82" fmla="*/ 1833 w 2721"/>
                  <a:gd name="T83" fmla="*/ 2633 h 2718"/>
                  <a:gd name="T84" fmla="*/ 1605 w 2721"/>
                  <a:gd name="T85" fmla="*/ 2695 h 2718"/>
                  <a:gd name="T86" fmla="*/ 1360 w 2721"/>
                  <a:gd name="T87" fmla="*/ 2718 h 2718"/>
                  <a:gd name="T88" fmla="*/ 1116 w 2721"/>
                  <a:gd name="T89" fmla="*/ 2695 h 2718"/>
                  <a:gd name="T90" fmla="*/ 886 w 2721"/>
                  <a:gd name="T91" fmla="*/ 2633 h 2718"/>
                  <a:gd name="T92" fmla="*/ 673 w 2721"/>
                  <a:gd name="T93" fmla="*/ 2532 h 2718"/>
                  <a:gd name="T94" fmla="*/ 485 w 2721"/>
                  <a:gd name="T95" fmla="*/ 2397 h 2718"/>
                  <a:gd name="T96" fmla="*/ 319 w 2721"/>
                  <a:gd name="T97" fmla="*/ 2233 h 2718"/>
                  <a:gd name="T98" fmla="*/ 186 w 2721"/>
                  <a:gd name="T99" fmla="*/ 2045 h 2718"/>
                  <a:gd name="T100" fmla="*/ 85 w 2721"/>
                  <a:gd name="T101" fmla="*/ 1832 h 2718"/>
                  <a:gd name="T102" fmla="*/ 23 w 2721"/>
                  <a:gd name="T103" fmla="*/ 1602 h 2718"/>
                  <a:gd name="T104" fmla="*/ 0 w 2721"/>
                  <a:gd name="T105" fmla="*/ 1359 h 2718"/>
                  <a:gd name="T106" fmla="*/ 23 w 2721"/>
                  <a:gd name="T107" fmla="*/ 1116 h 2718"/>
                  <a:gd name="T108" fmla="*/ 85 w 2721"/>
                  <a:gd name="T109" fmla="*/ 886 h 2718"/>
                  <a:gd name="T110" fmla="*/ 186 w 2721"/>
                  <a:gd name="T111" fmla="*/ 673 h 2718"/>
                  <a:gd name="T112" fmla="*/ 321 w 2721"/>
                  <a:gd name="T113" fmla="*/ 485 h 2718"/>
                  <a:gd name="T114" fmla="*/ 485 w 2721"/>
                  <a:gd name="T115" fmla="*/ 319 h 2718"/>
                  <a:gd name="T116" fmla="*/ 675 w 2721"/>
                  <a:gd name="T117" fmla="*/ 186 h 2718"/>
                  <a:gd name="T118" fmla="*/ 886 w 2721"/>
                  <a:gd name="T119" fmla="*/ 86 h 2718"/>
                  <a:gd name="T120" fmla="*/ 1116 w 2721"/>
                  <a:gd name="T121" fmla="*/ 21 h 2718"/>
                  <a:gd name="T122" fmla="*/ 1360 w 2721"/>
                  <a:gd name="T123" fmla="*/ 0 h 2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1" h="2718">
                    <a:moveTo>
                      <a:pt x="1232" y="261"/>
                    </a:moveTo>
                    <a:lnTo>
                      <a:pt x="1124" y="278"/>
                    </a:lnTo>
                    <a:lnTo>
                      <a:pt x="1019" y="306"/>
                    </a:lnTo>
                    <a:lnTo>
                      <a:pt x="920" y="344"/>
                    </a:lnTo>
                    <a:lnTo>
                      <a:pt x="823" y="392"/>
                    </a:lnTo>
                    <a:lnTo>
                      <a:pt x="734" y="447"/>
                    </a:lnTo>
                    <a:lnTo>
                      <a:pt x="650" y="511"/>
                    </a:lnTo>
                    <a:lnTo>
                      <a:pt x="572" y="582"/>
                    </a:lnTo>
                    <a:lnTo>
                      <a:pt x="502" y="662"/>
                    </a:lnTo>
                    <a:lnTo>
                      <a:pt x="439" y="745"/>
                    </a:lnTo>
                    <a:lnTo>
                      <a:pt x="384" y="836"/>
                    </a:lnTo>
                    <a:lnTo>
                      <a:pt x="338" y="931"/>
                    </a:lnTo>
                    <a:lnTo>
                      <a:pt x="302" y="1032"/>
                    </a:lnTo>
                    <a:lnTo>
                      <a:pt x="275" y="1139"/>
                    </a:lnTo>
                    <a:lnTo>
                      <a:pt x="258" y="1247"/>
                    </a:lnTo>
                    <a:lnTo>
                      <a:pt x="253" y="1359"/>
                    </a:lnTo>
                    <a:lnTo>
                      <a:pt x="258" y="1471"/>
                    </a:lnTo>
                    <a:lnTo>
                      <a:pt x="275" y="1582"/>
                    </a:lnTo>
                    <a:lnTo>
                      <a:pt x="302" y="1688"/>
                    </a:lnTo>
                    <a:lnTo>
                      <a:pt x="340" y="1789"/>
                    </a:lnTo>
                    <a:lnTo>
                      <a:pt x="386" y="1886"/>
                    </a:lnTo>
                    <a:lnTo>
                      <a:pt x="441" y="1977"/>
                    </a:lnTo>
                    <a:lnTo>
                      <a:pt x="506" y="2062"/>
                    </a:lnTo>
                    <a:lnTo>
                      <a:pt x="576" y="2140"/>
                    </a:lnTo>
                    <a:lnTo>
                      <a:pt x="656" y="2211"/>
                    </a:lnTo>
                    <a:lnTo>
                      <a:pt x="741" y="2275"/>
                    </a:lnTo>
                    <a:lnTo>
                      <a:pt x="833" y="2330"/>
                    </a:lnTo>
                    <a:lnTo>
                      <a:pt x="928" y="2378"/>
                    </a:lnTo>
                    <a:lnTo>
                      <a:pt x="1031" y="2414"/>
                    </a:lnTo>
                    <a:lnTo>
                      <a:pt x="1137" y="2443"/>
                    </a:lnTo>
                    <a:lnTo>
                      <a:pt x="1245" y="2458"/>
                    </a:lnTo>
                    <a:lnTo>
                      <a:pt x="1360" y="2463"/>
                    </a:lnTo>
                    <a:lnTo>
                      <a:pt x="1472" y="2458"/>
                    </a:lnTo>
                    <a:lnTo>
                      <a:pt x="1580" y="2443"/>
                    </a:lnTo>
                    <a:lnTo>
                      <a:pt x="1685" y="2416"/>
                    </a:lnTo>
                    <a:lnTo>
                      <a:pt x="1786" y="2378"/>
                    </a:lnTo>
                    <a:lnTo>
                      <a:pt x="1883" y="2332"/>
                    </a:lnTo>
                    <a:lnTo>
                      <a:pt x="1972" y="2277"/>
                    </a:lnTo>
                    <a:lnTo>
                      <a:pt x="2058" y="2214"/>
                    </a:lnTo>
                    <a:lnTo>
                      <a:pt x="2135" y="2144"/>
                    </a:lnTo>
                    <a:lnTo>
                      <a:pt x="2208" y="2068"/>
                    </a:lnTo>
                    <a:lnTo>
                      <a:pt x="2271" y="1983"/>
                    </a:lnTo>
                    <a:lnTo>
                      <a:pt x="2328" y="1893"/>
                    </a:lnTo>
                    <a:lnTo>
                      <a:pt x="2373" y="1798"/>
                    </a:lnTo>
                    <a:lnTo>
                      <a:pt x="2411" y="1697"/>
                    </a:lnTo>
                    <a:lnTo>
                      <a:pt x="2440" y="1593"/>
                    </a:lnTo>
                    <a:lnTo>
                      <a:pt x="2457" y="1485"/>
                    </a:lnTo>
                    <a:lnTo>
                      <a:pt x="1360" y="1485"/>
                    </a:lnTo>
                    <a:lnTo>
                      <a:pt x="1325" y="1481"/>
                    </a:lnTo>
                    <a:lnTo>
                      <a:pt x="1295" y="1467"/>
                    </a:lnTo>
                    <a:lnTo>
                      <a:pt x="1268" y="1448"/>
                    </a:lnTo>
                    <a:lnTo>
                      <a:pt x="1249" y="1422"/>
                    </a:lnTo>
                    <a:lnTo>
                      <a:pt x="1236" y="1391"/>
                    </a:lnTo>
                    <a:lnTo>
                      <a:pt x="1232" y="1359"/>
                    </a:lnTo>
                    <a:lnTo>
                      <a:pt x="1232" y="261"/>
                    </a:lnTo>
                    <a:close/>
                    <a:moveTo>
                      <a:pt x="1360" y="0"/>
                    </a:moveTo>
                    <a:lnTo>
                      <a:pt x="1394" y="4"/>
                    </a:lnTo>
                    <a:lnTo>
                      <a:pt x="1424" y="17"/>
                    </a:lnTo>
                    <a:lnTo>
                      <a:pt x="1451" y="36"/>
                    </a:lnTo>
                    <a:lnTo>
                      <a:pt x="1470" y="63"/>
                    </a:lnTo>
                    <a:lnTo>
                      <a:pt x="1483" y="93"/>
                    </a:lnTo>
                    <a:lnTo>
                      <a:pt x="1487" y="127"/>
                    </a:lnTo>
                    <a:lnTo>
                      <a:pt x="1487" y="1232"/>
                    </a:lnTo>
                    <a:lnTo>
                      <a:pt x="2594" y="1232"/>
                    </a:lnTo>
                    <a:lnTo>
                      <a:pt x="2628" y="1236"/>
                    </a:lnTo>
                    <a:lnTo>
                      <a:pt x="2658" y="1249"/>
                    </a:lnTo>
                    <a:lnTo>
                      <a:pt x="2683" y="1268"/>
                    </a:lnTo>
                    <a:lnTo>
                      <a:pt x="2702" y="1295"/>
                    </a:lnTo>
                    <a:lnTo>
                      <a:pt x="2716" y="1325"/>
                    </a:lnTo>
                    <a:lnTo>
                      <a:pt x="2721" y="1359"/>
                    </a:lnTo>
                    <a:lnTo>
                      <a:pt x="2716" y="1483"/>
                    </a:lnTo>
                    <a:lnTo>
                      <a:pt x="2698" y="1602"/>
                    </a:lnTo>
                    <a:lnTo>
                      <a:pt x="2672" y="1720"/>
                    </a:lnTo>
                    <a:lnTo>
                      <a:pt x="2636" y="1832"/>
                    </a:lnTo>
                    <a:lnTo>
                      <a:pt x="2588" y="1941"/>
                    </a:lnTo>
                    <a:lnTo>
                      <a:pt x="2535" y="2043"/>
                    </a:lnTo>
                    <a:lnTo>
                      <a:pt x="2470" y="2142"/>
                    </a:lnTo>
                    <a:lnTo>
                      <a:pt x="2400" y="2233"/>
                    </a:lnTo>
                    <a:lnTo>
                      <a:pt x="2322" y="2319"/>
                    </a:lnTo>
                    <a:lnTo>
                      <a:pt x="2236" y="2397"/>
                    </a:lnTo>
                    <a:lnTo>
                      <a:pt x="2143" y="2469"/>
                    </a:lnTo>
                    <a:lnTo>
                      <a:pt x="2046" y="2532"/>
                    </a:lnTo>
                    <a:lnTo>
                      <a:pt x="1941" y="2587"/>
                    </a:lnTo>
                    <a:lnTo>
                      <a:pt x="1833" y="2633"/>
                    </a:lnTo>
                    <a:lnTo>
                      <a:pt x="1721" y="2669"/>
                    </a:lnTo>
                    <a:lnTo>
                      <a:pt x="1605" y="2695"/>
                    </a:lnTo>
                    <a:lnTo>
                      <a:pt x="1483" y="2712"/>
                    </a:lnTo>
                    <a:lnTo>
                      <a:pt x="1360" y="2718"/>
                    </a:lnTo>
                    <a:lnTo>
                      <a:pt x="1236" y="2712"/>
                    </a:lnTo>
                    <a:lnTo>
                      <a:pt x="1116" y="2695"/>
                    </a:lnTo>
                    <a:lnTo>
                      <a:pt x="998" y="2669"/>
                    </a:lnTo>
                    <a:lnTo>
                      <a:pt x="886" y="2633"/>
                    </a:lnTo>
                    <a:lnTo>
                      <a:pt x="778" y="2587"/>
                    </a:lnTo>
                    <a:lnTo>
                      <a:pt x="673" y="2532"/>
                    </a:lnTo>
                    <a:lnTo>
                      <a:pt x="576" y="2469"/>
                    </a:lnTo>
                    <a:lnTo>
                      <a:pt x="485" y="2397"/>
                    </a:lnTo>
                    <a:lnTo>
                      <a:pt x="399" y="2319"/>
                    </a:lnTo>
                    <a:lnTo>
                      <a:pt x="319" y="2233"/>
                    </a:lnTo>
                    <a:lnTo>
                      <a:pt x="249" y="2142"/>
                    </a:lnTo>
                    <a:lnTo>
                      <a:pt x="186" y="2045"/>
                    </a:lnTo>
                    <a:lnTo>
                      <a:pt x="131" y="1941"/>
                    </a:lnTo>
                    <a:lnTo>
                      <a:pt x="85" y="1832"/>
                    </a:lnTo>
                    <a:lnTo>
                      <a:pt x="49" y="1720"/>
                    </a:lnTo>
                    <a:lnTo>
                      <a:pt x="23" y="1602"/>
                    </a:lnTo>
                    <a:lnTo>
                      <a:pt x="5" y="1483"/>
                    </a:lnTo>
                    <a:lnTo>
                      <a:pt x="0" y="1359"/>
                    </a:lnTo>
                    <a:lnTo>
                      <a:pt x="5" y="1236"/>
                    </a:lnTo>
                    <a:lnTo>
                      <a:pt x="23" y="1116"/>
                    </a:lnTo>
                    <a:lnTo>
                      <a:pt x="49" y="998"/>
                    </a:lnTo>
                    <a:lnTo>
                      <a:pt x="85" y="886"/>
                    </a:lnTo>
                    <a:lnTo>
                      <a:pt x="131" y="778"/>
                    </a:lnTo>
                    <a:lnTo>
                      <a:pt x="186" y="673"/>
                    </a:lnTo>
                    <a:lnTo>
                      <a:pt x="249" y="576"/>
                    </a:lnTo>
                    <a:lnTo>
                      <a:pt x="321" y="485"/>
                    </a:lnTo>
                    <a:lnTo>
                      <a:pt x="399" y="399"/>
                    </a:lnTo>
                    <a:lnTo>
                      <a:pt x="485" y="319"/>
                    </a:lnTo>
                    <a:lnTo>
                      <a:pt x="576" y="249"/>
                    </a:lnTo>
                    <a:lnTo>
                      <a:pt x="675" y="186"/>
                    </a:lnTo>
                    <a:lnTo>
                      <a:pt x="778" y="131"/>
                    </a:lnTo>
                    <a:lnTo>
                      <a:pt x="886" y="86"/>
                    </a:lnTo>
                    <a:lnTo>
                      <a:pt x="1000" y="50"/>
                    </a:lnTo>
                    <a:lnTo>
                      <a:pt x="1116" y="21"/>
                    </a:lnTo>
                    <a:lnTo>
                      <a:pt x="1236" y="6"/>
                    </a:lnTo>
                    <a:lnTo>
                      <a:pt x="136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222A35"/>
                  </a:solidFill>
                </a:endParaRPr>
              </a:p>
            </p:txBody>
          </p:sp>
        </p:grpSp>
      </p:grpSp>
      <p:grpSp>
        <p:nvGrpSpPr>
          <p:cNvPr id="41" name="Group 40"/>
          <p:cNvGrpSpPr/>
          <p:nvPr/>
        </p:nvGrpSpPr>
        <p:grpSpPr>
          <a:xfrm>
            <a:off x="7086149" y="2722472"/>
            <a:ext cx="1234440" cy="1234440"/>
            <a:chOff x="7416198" y="2721429"/>
            <a:chExt cx="1645920" cy="1645920"/>
          </a:xfrm>
        </p:grpSpPr>
        <p:sp>
          <p:nvSpPr>
            <p:cNvPr id="6" name="Rounded Rectangle 5"/>
            <p:cNvSpPr/>
            <p:nvPr/>
          </p:nvSpPr>
          <p:spPr>
            <a:xfrm>
              <a:off x="7416198" y="2721429"/>
              <a:ext cx="1645920" cy="1645920"/>
            </a:xfrm>
            <a:prstGeom prst="roundRect">
              <a:avLst/>
            </a:prstGeom>
            <a:solidFill>
              <a:schemeClr val="accent6"/>
            </a:solidFill>
            <a:ln>
              <a:noFill/>
            </a:ln>
            <a:effectLst>
              <a:outerShdw blurRad="279400" dist="38100" dir="5400000" algn="t" rotWithShape="0">
                <a:schemeClr val="accent6">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pic>
          <p:nvPicPr>
            <p:cNvPr id="40" name="Picture 3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629245" y="3395299"/>
              <a:ext cx="1219827" cy="298180"/>
            </a:xfrm>
            <a:prstGeom prst="rect">
              <a:avLst/>
            </a:prstGeom>
          </p:spPr>
        </p:pic>
      </p:grpSp>
      <p:grpSp>
        <p:nvGrpSpPr>
          <p:cNvPr id="46" name="Group 45"/>
          <p:cNvGrpSpPr/>
          <p:nvPr/>
        </p:nvGrpSpPr>
        <p:grpSpPr>
          <a:xfrm>
            <a:off x="8693517" y="2722472"/>
            <a:ext cx="1234440" cy="1234440"/>
            <a:chOff x="9559356" y="2721429"/>
            <a:chExt cx="1645920" cy="1645920"/>
          </a:xfrm>
        </p:grpSpPr>
        <p:sp>
          <p:nvSpPr>
            <p:cNvPr id="7" name="Rounded Rectangle 6"/>
            <p:cNvSpPr/>
            <p:nvPr/>
          </p:nvSpPr>
          <p:spPr>
            <a:xfrm>
              <a:off x="9559356" y="2721429"/>
              <a:ext cx="1645920" cy="1645920"/>
            </a:xfrm>
            <a:prstGeom prst="roundRect">
              <a:avLst/>
            </a:prstGeom>
            <a:solidFill>
              <a:schemeClr val="accent4"/>
            </a:solidFill>
            <a:ln>
              <a:noFill/>
            </a:ln>
            <a:effectLst>
              <a:outerShdw blurRad="279400" dist="38100" dir="5400000" algn="t" rotWithShape="0">
                <a:schemeClr val="accent4">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2F2F2"/>
                </a:solidFill>
              </a:endParaRPr>
            </a:p>
          </p:txBody>
        </p:sp>
        <p:pic>
          <p:nvPicPr>
            <p:cNvPr id="45" name="Picture 4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812771" y="3120410"/>
              <a:ext cx="1139090" cy="847958"/>
            </a:xfrm>
            <a:prstGeom prst="rect">
              <a:avLst/>
            </a:prstGeom>
          </p:spPr>
        </p:pic>
      </p:grpSp>
    </p:spTree>
    <p:extLst>
      <p:ext uri="{BB962C8B-B14F-4D97-AF65-F5344CB8AC3E}">
        <p14:creationId xmlns:p14="http://schemas.microsoft.com/office/powerpoint/2010/main" val="38067945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689733" y="2733413"/>
            <a:ext cx="3736920" cy="1446550"/>
          </a:xfrm>
          <a:prstGeom prst="rect">
            <a:avLst/>
          </a:prstGeom>
        </p:spPr>
        <p:txBody>
          <a:bodyPr wrap="none">
            <a:spAutoFit/>
          </a:bodyPr>
          <a:lstStyle/>
          <a:p>
            <a:pPr algn="ctr" defTabSz="685756"/>
            <a:r>
              <a:rPr lang="en-US" altLang="en-US" sz="4400" b="1" spc="-225" dirty="0">
                <a:solidFill>
                  <a:srgbClr val="FDC006"/>
                </a:solidFill>
                <a:latin typeface="Times New Roman" panose="02020603050405020304" pitchFamily="18" charset="0"/>
                <a:cs typeface="Times New Roman" panose="02020603050405020304" pitchFamily="18" charset="0"/>
              </a:rPr>
              <a:t>THE NUMBER</a:t>
            </a:r>
          </a:p>
          <a:p>
            <a:pPr algn="ctr" defTabSz="685756"/>
            <a:r>
              <a:rPr lang="en-US" sz="4400" b="1" spc="-225" dirty="0">
                <a:solidFill>
                  <a:srgbClr val="FDC006"/>
                </a:solidFill>
                <a:latin typeface="Times New Roman" panose="02020603050405020304" pitchFamily="18" charset="0"/>
                <a:cs typeface="Times New Roman" panose="02020603050405020304" pitchFamily="18" charset="0"/>
              </a:rPr>
              <a:t>Of  PEOPLE</a:t>
            </a:r>
          </a:p>
        </p:txBody>
      </p:sp>
      <p:sp>
        <p:nvSpPr>
          <p:cNvPr id="6" name="Rectangle 5"/>
          <p:cNvSpPr/>
          <p:nvPr/>
        </p:nvSpPr>
        <p:spPr>
          <a:xfrm>
            <a:off x="2431230" y="872880"/>
            <a:ext cx="5480988" cy="1446550"/>
          </a:xfrm>
          <a:prstGeom prst="rect">
            <a:avLst/>
          </a:prstGeom>
        </p:spPr>
        <p:txBody>
          <a:bodyPr wrap="none">
            <a:spAutoFit/>
          </a:bodyPr>
          <a:lstStyle/>
          <a:p>
            <a:pPr defTabSz="685756"/>
            <a:r>
              <a:rPr lang="en-US" sz="4400" b="1" spc="-225" dirty="0">
                <a:solidFill>
                  <a:srgbClr val="FFFFFF"/>
                </a:solidFill>
                <a:latin typeface="Times New Roman" panose="02020603050405020304" pitchFamily="18" charset="0"/>
                <a:ea typeface="Roboto Light" panose="02000000000000000000" pitchFamily="2" charset="0"/>
                <a:cs typeface="Times New Roman" panose="02020603050405020304" pitchFamily="18" charset="0"/>
              </a:rPr>
              <a:t>The Difference Between</a:t>
            </a:r>
          </a:p>
          <a:p>
            <a:pPr defTabSz="685756"/>
            <a:r>
              <a:rPr lang="en-US" sz="4400" b="1" spc="-225" dirty="0">
                <a:solidFill>
                  <a:srgbClr val="FFFFFF"/>
                </a:solidFill>
                <a:latin typeface="Times New Roman" panose="02020603050405020304" pitchFamily="18" charset="0"/>
                <a:ea typeface="Roboto Light" panose="02000000000000000000" pitchFamily="2" charset="0"/>
                <a:cs typeface="Times New Roman" panose="02020603050405020304" pitchFamily="18" charset="0"/>
              </a:rPr>
              <a:t>Counseling &amp; Coring is:</a:t>
            </a:r>
          </a:p>
        </p:txBody>
      </p:sp>
      <p:cxnSp>
        <p:nvCxnSpPr>
          <p:cNvPr id="8" name="Straight Connector 7"/>
          <p:cNvCxnSpPr/>
          <p:nvPr/>
        </p:nvCxnSpPr>
        <p:spPr>
          <a:xfrm flipH="1">
            <a:off x="3522539" y="2457424"/>
            <a:ext cx="3298370" cy="0"/>
          </a:xfrm>
          <a:prstGeom prst="line">
            <a:avLst/>
          </a:prstGeom>
          <a:ln>
            <a:solidFill>
              <a:schemeClr val="tx1">
                <a:lumMod val="75000"/>
                <a:alpha val="18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61925" y="1074778"/>
            <a:ext cx="1987130" cy="1562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13" name="Rectangle 12"/>
          <p:cNvSpPr/>
          <p:nvPr/>
        </p:nvSpPr>
        <p:spPr>
          <a:xfrm>
            <a:off x="8261926" y="4276499"/>
            <a:ext cx="1883233" cy="14541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14" name="Rectangle 13"/>
          <p:cNvSpPr/>
          <p:nvPr/>
        </p:nvSpPr>
        <p:spPr>
          <a:xfrm>
            <a:off x="2273080" y="5730639"/>
            <a:ext cx="5026312" cy="646331"/>
          </a:xfrm>
          <a:prstGeom prst="rect">
            <a:avLst/>
          </a:prstGeom>
        </p:spPr>
        <p:txBody>
          <a:bodyPr wrap="none">
            <a:spAutoFit/>
          </a:bodyPr>
          <a:lstStyle/>
          <a:p>
            <a:pPr defTabSz="685756"/>
            <a:r>
              <a:rPr lang="en-US" sz="3600" spc="-225" dirty="0">
                <a:solidFill>
                  <a:srgbClr val="FFFFFF"/>
                </a:solidFill>
                <a:latin typeface="Lato Black" panose="020F0A02020204030203" pitchFamily="34" charset="0"/>
                <a:ea typeface="Roboto Light" panose="02000000000000000000" pitchFamily="2" charset="0"/>
              </a:rPr>
              <a:t>What needs to be Duplicated?</a:t>
            </a:r>
          </a:p>
        </p:txBody>
      </p:sp>
    </p:spTree>
    <p:extLst>
      <p:ext uri="{BB962C8B-B14F-4D97-AF65-F5344CB8AC3E}">
        <p14:creationId xmlns:p14="http://schemas.microsoft.com/office/powerpoint/2010/main" val="253421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5896145" y="3858058"/>
            <a:ext cx="1071326" cy="1575644"/>
            <a:chOff x="5829527" y="4001077"/>
            <a:chExt cx="1428434" cy="2100859"/>
          </a:xfrm>
        </p:grpSpPr>
        <p:sp>
          <p:nvSpPr>
            <p:cNvPr id="322" name="Rounded Rectangle 321"/>
            <p:cNvSpPr/>
            <p:nvPr/>
          </p:nvSpPr>
          <p:spPr>
            <a:xfrm>
              <a:off x="5829527" y="4001077"/>
              <a:ext cx="1428433" cy="1648123"/>
            </a:xfrm>
            <a:prstGeom prst="roundRect">
              <a:avLst>
                <a:gd name="adj" fmla="val 5109"/>
              </a:avLst>
            </a:prstGeom>
            <a:solidFill>
              <a:schemeClr val="accent1">
                <a:lumMod val="50000"/>
                <a:alpha val="3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6" name="Rectangle 5"/>
            <p:cNvSpPr/>
            <p:nvPr/>
          </p:nvSpPr>
          <p:spPr>
            <a:xfrm>
              <a:off x="5829527" y="5701827"/>
              <a:ext cx="1428434" cy="400109"/>
            </a:xfrm>
            <a:prstGeom prst="rect">
              <a:avLst/>
            </a:prstGeom>
          </p:spPr>
          <p:txBody>
            <a:bodyPr wrap="square">
              <a:spAutoFit/>
            </a:bodyPr>
            <a:lstStyle/>
            <a:p>
              <a:pPr algn="ctr" defTabSz="685756"/>
              <a:r>
                <a:rPr lang="en-US" altLang="en-US" sz="1350" cap="all" dirty="0">
                  <a:solidFill>
                    <a:srgbClr val="019587">
                      <a:lumMod val="60000"/>
                      <a:lumOff val="40000"/>
                    </a:srgbClr>
                  </a:solidFill>
                  <a:latin typeface="Raleway" panose="020B0503030101060003" pitchFamily="34" charset="0"/>
                </a:rPr>
                <a:t>Coring</a:t>
              </a:r>
              <a:endParaRPr lang="en-US" sz="1350" dirty="0">
                <a:solidFill>
                  <a:srgbClr val="019587">
                    <a:lumMod val="60000"/>
                    <a:lumOff val="40000"/>
                  </a:srgbClr>
                </a:solidFill>
                <a:latin typeface="Raleway" panose="020B0503030101060003" pitchFamily="34" charset="0"/>
              </a:endParaRPr>
            </a:p>
          </p:txBody>
        </p:sp>
      </p:grpSp>
      <p:grpSp>
        <p:nvGrpSpPr>
          <p:cNvPr id="9" name="Group 8"/>
          <p:cNvGrpSpPr/>
          <p:nvPr/>
        </p:nvGrpSpPr>
        <p:grpSpPr>
          <a:xfrm>
            <a:off x="7778999" y="3136016"/>
            <a:ext cx="1175268" cy="1390767"/>
            <a:chOff x="8339999" y="3038351"/>
            <a:chExt cx="1567024" cy="1854355"/>
          </a:xfrm>
        </p:grpSpPr>
        <p:sp>
          <p:nvSpPr>
            <p:cNvPr id="324" name="Rounded Rectangle 323"/>
            <p:cNvSpPr/>
            <p:nvPr/>
          </p:nvSpPr>
          <p:spPr>
            <a:xfrm>
              <a:off x="8340000" y="3038351"/>
              <a:ext cx="1567023" cy="1430864"/>
            </a:xfrm>
            <a:prstGeom prst="roundRect">
              <a:avLst>
                <a:gd name="adj" fmla="val 5109"/>
              </a:avLst>
            </a:prstGeom>
            <a:solidFill>
              <a:schemeClr val="accent1">
                <a:lumMod val="50000"/>
                <a:alpha val="3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82" name="Rectangle 81"/>
            <p:cNvSpPr/>
            <p:nvPr/>
          </p:nvSpPr>
          <p:spPr>
            <a:xfrm>
              <a:off x="8339999" y="4492597"/>
              <a:ext cx="1567023" cy="400109"/>
            </a:xfrm>
            <a:prstGeom prst="rect">
              <a:avLst/>
            </a:prstGeom>
          </p:spPr>
          <p:txBody>
            <a:bodyPr wrap="square">
              <a:spAutoFit/>
            </a:bodyPr>
            <a:lstStyle/>
            <a:p>
              <a:pPr algn="ctr" defTabSz="685756"/>
              <a:r>
                <a:rPr lang="en-US" altLang="en-US" sz="1350" cap="all" dirty="0">
                  <a:solidFill>
                    <a:srgbClr val="019587">
                      <a:lumMod val="60000"/>
                      <a:lumOff val="40000"/>
                    </a:srgbClr>
                  </a:solidFill>
                  <a:latin typeface="Raleway" panose="020B0503030101060003" pitchFamily="34" charset="0"/>
                </a:rPr>
                <a:t>Coring</a:t>
              </a:r>
              <a:endParaRPr lang="en-US" sz="1350" dirty="0">
                <a:solidFill>
                  <a:srgbClr val="019587">
                    <a:lumMod val="60000"/>
                    <a:lumOff val="40000"/>
                  </a:srgbClr>
                </a:solidFill>
                <a:latin typeface="Raleway" panose="020B0503030101060003" pitchFamily="34" charset="0"/>
              </a:endParaRPr>
            </a:p>
          </p:txBody>
        </p:sp>
      </p:grpSp>
      <p:grpSp>
        <p:nvGrpSpPr>
          <p:cNvPr id="8" name="Group 7"/>
          <p:cNvGrpSpPr/>
          <p:nvPr/>
        </p:nvGrpSpPr>
        <p:grpSpPr>
          <a:xfrm>
            <a:off x="9065531" y="3782602"/>
            <a:ext cx="1179971" cy="1309507"/>
            <a:chOff x="10055372" y="3900467"/>
            <a:chExt cx="1573295" cy="1746008"/>
          </a:xfrm>
        </p:grpSpPr>
        <p:sp>
          <p:nvSpPr>
            <p:cNvPr id="328" name="Rounded Rectangle 327"/>
            <p:cNvSpPr/>
            <p:nvPr/>
          </p:nvSpPr>
          <p:spPr>
            <a:xfrm>
              <a:off x="10061644" y="3900467"/>
              <a:ext cx="1567023" cy="1274148"/>
            </a:xfrm>
            <a:prstGeom prst="roundRect">
              <a:avLst>
                <a:gd name="adj" fmla="val 5109"/>
              </a:avLst>
            </a:prstGeom>
            <a:solidFill>
              <a:schemeClr val="accent1">
                <a:lumMod val="50000"/>
                <a:alpha val="3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83" name="Rectangle 82"/>
            <p:cNvSpPr/>
            <p:nvPr/>
          </p:nvSpPr>
          <p:spPr>
            <a:xfrm>
              <a:off x="10055372" y="5246366"/>
              <a:ext cx="1567023" cy="400109"/>
            </a:xfrm>
            <a:prstGeom prst="rect">
              <a:avLst/>
            </a:prstGeom>
          </p:spPr>
          <p:txBody>
            <a:bodyPr wrap="square">
              <a:spAutoFit/>
            </a:bodyPr>
            <a:lstStyle/>
            <a:p>
              <a:pPr algn="ctr" defTabSz="685756"/>
              <a:r>
                <a:rPr lang="en-US" altLang="en-US" sz="1350" cap="all" dirty="0">
                  <a:solidFill>
                    <a:srgbClr val="019587">
                      <a:lumMod val="60000"/>
                      <a:lumOff val="40000"/>
                    </a:srgbClr>
                  </a:solidFill>
                  <a:latin typeface="Raleway" panose="020B0503030101060003" pitchFamily="34" charset="0"/>
                </a:rPr>
                <a:t>Coring</a:t>
              </a:r>
              <a:endParaRPr lang="en-US" sz="1350" dirty="0">
                <a:solidFill>
                  <a:srgbClr val="019587">
                    <a:lumMod val="60000"/>
                    <a:lumOff val="40000"/>
                  </a:srgbClr>
                </a:solidFill>
                <a:latin typeface="Raleway" panose="020B0503030101060003" pitchFamily="34" charset="0"/>
              </a:endParaRPr>
            </a:p>
          </p:txBody>
        </p:sp>
      </p:grpSp>
      <p:grpSp>
        <p:nvGrpSpPr>
          <p:cNvPr id="5" name="Group 4"/>
          <p:cNvGrpSpPr/>
          <p:nvPr/>
        </p:nvGrpSpPr>
        <p:grpSpPr>
          <a:xfrm>
            <a:off x="5525981" y="1900535"/>
            <a:ext cx="4630103" cy="3168489"/>
            <a:chOff x="5322321" y="1224283"/>
            <a:chExt cx="6173470" cy="4224652"/>
          </a:xfrm>
        </p:grpSpPr>
        <p:sp>
          <p:nvSpPr>
            <p:cNvPr id="125" name="Freeform 14"/>
            <p:cNvSpPr>
              <a:spLocks/>
            </p:cNvSpPr>
            <p:nvPr/>
          </p:nvSpPr>
          <p:spPr bwMode="auto">
            <a:xfrm>
              <a:off x="7819831" y="1224283"/>
              <a:ext cx="771685" cy="64008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r>
                <a:rPr lang="en-US" altLang="en-US" sz="800" b="1" cap="all" dirty="0">
                  <a:solidFill>
                    <a:prstClr val="white"/>
                  </a:solidFill>
                  <a:latin typeface="Raleway" panose="020B0503030101060003" pitchFamily="34" charset="0"/>
                  <a:ea typeface="Open Sans" panose="020B0606030504020204" pitchFamily="34" charset="0"/>
                  <a:cs typeface="Open Sans" panose="020B0606030504020204" pitchFamily="34" charset="0"/>
                </a:rPr>
                <a:t>You</a:t>
              </a:r>
              <a:endParaRPr lang="en-US" sz="800" b="1" cap="all" dirty="0">
                <a:solidFill>
                  <a:prstClr val="white"/>
                </a:solidFill>
                <a:latin typeface="Raleway" panose="020B0503030101060003" pitchFamily="34" charset="0"/>
                <a:ea typeface="Open Sans" panose="020B0606030504020204" pitchFamily="34" charset="0"/>
                <a:cs typeface="Open Sans" panose="020B0606030504020204" pitchFamily="34" charset="0"/>
              </a:endParaRPr>
            </a:p>
          </p:txBody>
        </p:sp>
        <p:sp>
          <p:nvSpPr>
            <p:cNvPr id="126" name="Freeform 20"/>
            <p:cNvSpPr>
              <a:spLocks/>
            </p:cNvSpPr>
            <p:nvPr/>
          </p:nvSpPr>
          <p:spPr bwMode="auto">
            <a:xfrm>
              <a:off x="6889184" y="2213845"/>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Freeform 26"/>
            <p:cNvSpPr>
              <a:spLocks/>
            </p:cNvSpPr>
            <p:nvPr/>
          </p:nvSpPr>
          <p:spPr bwMode="auto">
            <a:xfrm>
              <a:off x="6508184" y="2551356"/>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32"/>
            <p:cNvSpPr>
              <a:spLocks/>
            </p:cNvSpPr>
            <p:nvPr/>
          </p:nvSpPr>
          <p:spPr bwMode="auto">
            <a:xfrm>
              <a:off x="9440296" y="2213845"/>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9" name="Freeform 35"/>
            <p:cNvSpPr>
              <a:spLocks/>
            </p:cNvSpPr>
            <p:nvPr/>
          </p:nvSpPr>
          <p:spPr bwMode="auto">
            <a:xfrm>
              <a:off x="9803834" y="2551356"/>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0" name="Freeform 44"/>
            <p:cNvSpPr>
              <a:spLocks/>
            </p:cNvSpPr>
            <p:nvPr/>
          </p:nvSpPr>
          <p:spPr bwMode="auto">
            <a:xfrm>
              <a:off x="9165659" y="2551356"/>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2" name="Freeform 56"/>
            <p:cNvSpPr>
              <a:spLocks/>
            </p:cNvSpPr>
            <p:nvPr/>
          </p:nvSpPr>
          <p:spPr bwMode="auto">
            <a:xfrm>
              <a:off x="10146734" y="287752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59"/>
            <p:cNvSpPr>
              <a:spLocks/>
            </p:cNvSpPr>
            <p:nvPr/>
          </p:nvSpPr>
          <p:spPr bwMode="auto">
            <a:xfrm>
              <a:off x="10476934" y="321503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Freeform 74"/>
            <p:cNvSpPr>
              <a:spLocks/>
            </p:cNvSpPr>
            <p:nvPr/>
          </p:nvSpPr>
          <p:spPr bwMode="auto">
            <a:xfrm>
              <a:off x="6122421" y="287752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Freeform 80"/>
            <p:cNvSpPr>
              <a:spLocks/>
            </p:cNvSpPr>
            <p:nvPr/>
          </p:nvSpPr>
          <p:spPr bwMode="auto">
            <a:xfrm>
              <a:off x="5616009" y="321503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101"/>
            <p:cNvSpPr>
              <a:spLocks/>
            </p:cNvSpPr>
            <p:nvPr/>
          </p:nvSpPr>
          <p:spPr bwMode="auto">
            <a:xfrm>
              <a:off x="9502209" y="326186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Freeform 128"/>
            <p:cNvSpPr>
              <a:spLocks/>
            </p:cNvSpPr>
            <p:nvPr/>
          </p:nvSpPr>
          <p:spPr bwMode="auto">
            <a:xfrm>
              <a:off x="8830696" y="326186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5" name="Freeform 134"/>
            <p:cNvSpPr>
              <a:spLocks/>
            </p:cNvSpPr>
            <p:nvPr/>
          </p:nvSpPr>
          <p:spPr bwMode="auto">
            <a:xfrm>
              <a:off x="8451284" y="360079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6" name="Freeform 137"/>
            <p:cNvSpPr>
              <a:spLocks/>
            </p:cNvSpPr>
            <p:nvPr/>
          </p:nvSpPr>
          <p:spPr bwMode="auto">
            <a:xfrm>
              <a:off x="9156134" y="360079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7" name="Freeform 146"/>
            <p:cNvSpPr>
              <a:spLocks/>
            </p:cNvSpPr>
            <p:nvPr/>
          </p:nvSpPr>
          <p:spPr bwMode="auto">
            <a:xfrm>
              <a:off x="6443096" y="324916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Freeform 149"/>
            <p:cNvSpPr>
              <a:spLocks/>
            </p:cNvSpPr>
            <p:nvPr/>
          </p:nvSpPr>
          <p:spPr bwMode="auto">
            <a:xfrm>
              <a:off x="6770121" y="358809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Freeform 158"/>
            <p:cNvSpPr>
              <a:spLocks/>
            </p:cNvSpPr>
            <p:nvPr/>
          </p:nvSpPr>
          <p:spPr bwMode="auto">
            <a:xfrm>
              <a:off x="6062096" y="358809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Freeform 164"/>
            <p:cNvSpPr>
              <a:spLocks/>
            </p:cNvSpPr>
            <p:nvPr/>
          </p:nvSpPr>
          <p:spPr bwMode="auto">
            <a:xfrm>
              <a:off x="5322321" y="3939784"/>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167"/>
            <p:cNvSpPr>
              <a:spLocks/>
            </p:cNvSpPr>
            <p:nvPr/>
          </p:nvSpPr>
          <p:spPr bwMode="auto">
            <a:xfrm>
              <a:off x="6043046" y="4469214"/>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182"/>
            <p:cNvSpPr>
              <a:spLocks/>
            </p:cNvSpPr>
            <p:nvPr/>
          </p:nvSpPr>
          <p:spPr bwMode="auto">
            <a:xfrm>
              <a:off x="10167371" y="4387459"/>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4" name="Freeform 185"/>
            <p:cNvSpPr>
              <a:spLocks/>
            </p:cNvSpPr>
            <p:nvPr/>
          </p:nvSpPr>
          <p:spPr bwMode="auto">
            <a:xfrm>
              <a:off x="10492809" y="4726389"/>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5" name="Freeform 194"/>
            <p:cNvSpPr>
              <a:spLocks/>
            </p:cNvSpPr>
            <p:nvPr/>
          </p:nvSpPr>
          <p:spPr bwMode="auto">
            <a:xfrm>
              <a:off x="9418865" y="394704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197"/>
            <p:cNvSpPr>
              <a:spLocks/>
            </p:cNvSpPr>
            <p:nvPr/>
          </p:nvSpPr>
          <p:spPr bwMode="auto">
            <a:xfrm>
              <a:off x="7216209" y="2551356"/>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7" name="Freeform 203"/>
            <p:cNvSpPr>
              <a:spLocks/>
            </p:cNvSpPr>
            <p:nvPr/>
          </p:nvSpPr>
          <p:spPr bwMode="auto">
            <a:xfrm>
              <a:off x="6406584" y="4130284"/>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212"/>
            <p:cNvSpPr>
              <a:spLocks/>
            </p:cNvSpPr>
            <p:nvPr/>
          </p:nvSpPr>
          <p:spPr bwMode="auto">
            <a:xfrm>
              <a:off x="6785996" y="4469214"/>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9" name="Freeform 218"/>
            <p:cNvSpPr>
              <a:spLocks/>
            </p:cNvSpPr>
            <p:nvPr/>
          </p:nvSpPr>
          <p:spPr bwMode="auto">
            <a:xfrm>
              <a:off x="10894446" y="355396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221"/>
            <p:cNvSpPr>
              <a:spLocks/>
            </p:cNvSpPr>
            <p:nvPr/>
          </p:nvSpPr>
          <p:spPr bwMode="auto">
            <a:xfrm>
              <a:off x="11221471" y="4035767"/>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Freeform 230"/>
            <p:cNvSpPr>
              <a:spLocks/>
            </p:cNvSpPr>
            <p:nvPr/>
          </p:nvSpPr>
          <p:spPr bwMode="auto">
            <a:xfrm>
              <a:off x="10515034" y="4035767"/>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6" name="Freeform 257"/>
            <p:cNvSpPr>
              <a:spLocks/>
            </p:cNvSpPr>
            <p:nvPr/>
          </p:nvSpPr>
          <p:spPr bwMode="auto">
            <a:xfrm>
              <a:off x="8756084" y="3952484"/>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Freeform 284"/>
            <p:cNvSpPr>
              <a:spLocks/>
            </p:cNvSpPr>
            <p:nvPr/>
          </p:nvSpPr>
          <p:spPr bwMode="auto">
            <a:xfrm>
              <a:off x="10838884" y="4387459"/>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Freeform 290"/>
            <p:cNvSpPr>
              <a:spLocks/>
            </p:cNvSpPr>
            <p:nvPr/>
          </p:nvSpPr>
          <p:spPr bwMode="auto">
            <a:xfrm>
              <a:off x="7595621" y="2877522"/>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3" name="Elbow Connector 172"/>
            <p:cNvCxnSpPr>
              <a:stCxn id="125" idx="4"/>
              <a:endCxn id="126" idx="0"/>
            </p:cNvCxnSpPr>
            <p:nvPr/>
          </p:nvCxnSpPr>
          <p:spPr>
            <a:xfrm rot="5400000">
              <a:off x="7441267" y="1449439"/>
              <a:ext cx="349483" cy="1179331"/>
            </a:xfrm>
            <a:prstGeom prst="bentConnector3">
              <a:avLst>
                <a:gd name="adj1" fmla="val 50000"/>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a:stCxn id="125" idx="4"/>
              <a:endCxn id="128" idx="0"/>
            </p:cNvCxnSpPr>
            <p:nvPr/>
          </p:nvCxnSpPr>
          <p:spPr>
            <a:xfrm rot="16200000" flipH="1">
              <a:off x="8716823" y="1353212"/>
              <a:ext cx="349483" cy="1371783"/>
            </a:xfrm>
            <a:prstGeom prst="bentConnector3">
              <a:avLst>
                <a:gd name="adj1" fmla="val 50000"/>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Elbow Connector 174"/>
            <p:cNvCxnSpPr>
              <a:stCxn id="128" idx="6"/>
              <a:endCxn id="129" idx="0"/>
            </p:cNvCxnSpPr>
            <p:nvPr/>
          </p:nvCxnSpPr>
          <p:spPr>
            <a:xfrm>
              <a:off x="9714616" y="2351005"/>
              <a:ext cx="226378" cy="20035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28" idx="2"/>
              <a:endCxn id="130" idx="0"/>
            </p:cNvCxnSpPr>
            <p:nvPr/>
          </p:nvCxnSpPr>
          <p:spPr>
            <a:xfrm rot="10800000" flipV="1">
              <a:off x="9302820" y="2351004"/>
              <a:ext cx="137477" cy="20035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26" idx="2"/>
              <a:endCxn id="127" idx="0"/>
            </p:cNvCxnSpPr>
            <p:nvPr/>
          </p:nvCxnSpPr>
          <p:spPr>
            <a:xfrm rot="10800000" flipV="1">
              <a:off x="6645344" y="2351004"/>
              <a:ext cx="243840" cy="20035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Elbow Connector 177"/>
            <p:cNvCxnSpPr>
              <a:stCxn id="126" idx="6"/>
              <a:endCxn id="156" idx="0"/>
            </p:cNvCxnSpPr>
            <p:nvPr/>
          </p:nvCxnSpPr>
          <p:spPr>
            <a:xfrm>
              <a:off x="7163504" y="2351005"/>
              <a:ext cx="189865" cy="20035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Elbow Connector 178"/>
            <p:cNvCxnSpPr>
              <a:stCxn id="156" idx="6"/>
              <a:endCxn id="171" idx="0"/>
            </p:cNvCxnSpPr>
            <p:nvPr/>
          </p:nvCxnSpPr>
          <p:spPr>
            <a:xfrm>
              <a:off x="7490529" y="2688516"/>
              <a:ext cx="242252" cy="189006"/>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Elbow Connector 179"/>
            <p:cNvCxnSpPr>
              <a:stCxn id="127" idx="2"/>
              <a:endCxn id="135" idx="0"/>
            </p:cNvCxnSpPr>
            <p:nvPr/>
          </p:nvCxnSpPr>
          <p:spPr>
            <a:xfrm rot="10800000" flipV="1">
              <a:off x="6259582" y="2688516"/>
              <a:ext cx="248603" cy="189006"/>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Elbow Connector 180"/>
            <p:cNvCxnSpPr>
              <a:stCxn id="135" idx="2"/>
              <a:endCxn id="136" idx="0"/>
            </p:cNvCxnSpPr>
            <p:nvPr/>
          </p:nvCxnSpPr>
          <p:spPr>
            <a:xfrm rot="10800000" flipV="1">
              <a:off x="5753169" y="3014681"/>
              <a:ext cx="369252" cy="20035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147" idx="2"/>
              <a:endCxn id="149" idx="0"/>
            </p:cNvCxnSpPr>
            <p:nvPr/>
          </p:nvCxnSpPr>
          <p:spPr>
            <a:xfrm rot="10800000" flipV="1">
              <a:off x="6199256" y="3386322"/>
              <a:ext cx="243840" cy="201769"/>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183"/>
            <p:cNvCxnSpPr>
              <a:stCxn id="149" idx="2"/>
              <a:endCxn id="150" idx="0"/>
            </p:cNvCxnSpPr>
            <p:nvPr/>
          </p:nvCxnSpPr>
          <p:spPr>
            <a:xfrm rot="10800000" flipV="1">
              <a:off x="5459482" y="3725252"/>
              <a:ext cx="602615" cy="2145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Elbow Connector 185"/>
            <p:cNvCxnSpPr>
              <a:stCxn id="157" idx="2"/>
              <a:endCxn id="151" idx="0"/>
            </p:cNvCxnSpPr>
            <p:nvPr/>
          </p:nvCxnSpPr>
          <p:spPr>
            <a:xfrm rot="10800000" flipV="1">
              <a:off x="6180206" y="4267444"/>
              <a:ext cx="226378" cy="201770"/>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Elbow Connector 186"/>
            <p:cNvCxnSpPr>
              <a:stCxn id="149" idx="6"/>
              <a:endCxn id="157" idx="0"/>
            </p:cNvCxnSpPr>
            <p:nvPr/>
          </p:nvCxnSpPr>
          <p:spPr>
            <a:xfrm>
              <a:off x="6336416" y="3725252"/>
              <a:ext cx="207328" cy="4050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Elbow Connector 187"/>
            <p:cNvCxnSpPr>
              <a:stCxn id="157" idx="6"/>
              <a:endCxn id="158" idx="0"/>
            </p:cNvCxnSpPr>
            <p:nvPr/>
          </p:nvCxnSpPr>
          <p:spPr>
            <a:xfrm>
              <a:off x="6680904" y="4267444"/>
              <a:ext cx="242252" cy="201770"/>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Elbow Connector 188"/>
            <p:cNvCxnSpPr>
              <a:stCxn id="147" idx="6"/>
              <a:endCxn id="148" idx="0"/>
            </p:cNvCxnSpPr>
            <p:nvPr/>
          </p:nvCxnSpPr>
          <p:spPr>
            <a:xfrm>
              <a:off x="6717416" y="3386323"/>
              <a:ext cx="189865" cy="201769"/>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Elbow Connector 190"/>
            <p:cNvCxnSpPr>
              <a:stCxn id="135" idx="6"/>
              <a:endCxn id="147" idx="0"/>
            </p:cNvCxnSpPr>
            <p:nvPr/>
          </p:nvCxnSpPr>
          <p:spPr>
            <a:xfrm>
              <a:off x="6396741" y="3014682"/>
              <a:ext cx="183515" cy="23448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Elbow Connector 198"/>
            <p:cNvCxnSpPr>
              <a:stCxn id="129" idx="6"/>
              <a:endCxn id="132" idx="0"/>
            </p:cNvCxnSpPr>
            <p:nvPr/>
          </p:nvCxnSpPr>
          <p:spPr>
            <a:xfrm>
              <a:off x="10078154" y="2688516"/>
              <a:ext cx="205740" cy="189006"/>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Elbow Connector 201"/>
            <p:cNvCxnSpPr>
              <a:stCxn id="132" idx="6"/>
              <a:endCxn id="133" idx="0"/>
            </p:cNvCxnSpPr>
            <p:nvPr/>
          </p:nvCxnSpPr>
          <p:spPr>
            <a:xfrm>
              <a:off x="10421054" y="3014682"/>
              <a:ext cx="193040" cy="200351"/>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Elbow Connector 203"/>
            <p:cNvCxnSpPr>
              <a:stCxn id="133" idx="6"/>
              <a:endCxn id="159" idx="0"/>
            </p:cNvCxnSpPr>
            <p:nvPr/>
          </p:nvCxnSpPr>
          <p:spPr>
            <a:xfrm>
              <a:off x="10751254" y="3352193"/>
              <a:ext cx="280352" cy="201770"/>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Elbow Connector 204"/>
            <p:cNvCxnSpPr>
              <a:stCxn id="130" idx="6"/>
              <a:endCxn id="140" idx="0"/>
            </p:cNvCxnSpPr>
            <p:nvPr/>
          </p:nvCxnSpPr>
          <p:spPr>
            <a:xfrm>
              <a:off x="9439979" y="2688516"/>
              <a:ext cx="199390" cy="573347"/>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Elbow Connector 205"/>
            <p:cNvCxnSpPr>
              <a:stCxn id="130" idx="2"/>
              <a:endCxn id="144" idx="0"/>
            </p:cNvCxnSpPr>
            <p:nvPr/>
          </p:nvCxnSpPr>
          <p:spPr>
            <a:xfrm rot="10800000" flipV="1">
              <a:off x="8967857" y="2688515"/>
              <a:ext cx="197803" cy="573347"/>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144" idx="2"/>
              <a:endCxn id="145" idx="0"/>
            </p:cNvCxnSpPr>
            <p:nvPr/>
          </p:nvCxnSpPr>
          <p:spPr>
            <a:xfrm rot="10800000" flipV="1">
              <a:off x="8588444" y="3399022"/>
              <a:ext cx="242252" cy="201769"/>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Elbow Connector 208"/>
            <p:cNvCxnSpPr>
              <a:stCxn id="146" idx="2"/>
              <a:endCxn id="166" idx="0"/>
            </p:cNvCxnSpPr>
            <p:nvPr/>
          </p:nvCxnSpPr>
          <p:spPr>
            <a:xfrm rot="10800000" flipV="1">
              <a:off x="8893244" y="3737952"/>
              <a:ext cx="262890" cy="2145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Elbow Connector 209"/>
            <p:cNvCxnSpPr>
              <a:stCxn id="144" idx="6"/>
              <a:endCxn id="146" idx="0"/>
            </p:cNvCxnSpPr>
            <p:nvPr/>
          </p:nvCxnSpPr>
          <p:spPr>
            <a:xfrm>
              <a:off x="9105016" y="3399023"/>
              <a:ext cx="188278" cy="201769"/>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Elbow Connector 210"/>
            <p:cNvCxnSpPr>
              <a:stCxn id="159" idx="2"/>
              <a:endCxn id="161" idx="0"/>
            </p:cNvCxnSpPr>
            <p:nvPr/>
          </p:nvCxnSpPr>
          <p:spPr>
            <a:xfrm rot="10800000" flipV="1">
              <a:off x="10652194" y="3691123"/>
              <a:ext cx="242252" cy="344644"/>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Elbow Connector 211"/>
            <p:cNvCxnSpPr>
              <a:stCxn id="161" idx="2"/>
              <a:endCxn id="153" idx="0"/>
            </p:cNvCxnSpPr>
            <p:nvPr/>
          </p:nvCxnSpPr>
          <p:spPr>
            <a:xfrm rot="10800000" flipV="1">
              <a:off x="10304532" y="4172927"/>
              <a:ext cx="210503" cy="2145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Elbow Connector 212"/>
            <p:cNvCxnSpPr>
              <a:stCxn id="146" idx="6"/>
              <a:endCxn id="155" idx="0"/>
            </p:cNvCxnSpPr>
            <p:nvPr/>
          </p:nvCxnSpPr>
          <p:spPr>
            <a:xfrm>
              <a:off x="9430454" y="3737952"/>
              <a:ext cx="125571" cy="209090"/>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Elbow Connector 213"/>
            <p:cNvCxnSpPr>
              <a:stCxn id="170" idx="2"/>
              <a:endCxn id="154" idx="0"/>
            </p:cNvCxnSpPr>
            <p:nvPr/>
          </p:nvCxnSpPr>
          <p:spPr>
            <a:xfrm rot="10800000" flipV="1">
              <a:off x="10629970" y="4524619"/>
              <a:ext cx="208915" cy="201770"/>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159" idx="6"/>
              <a:endCxn id="160" idx="0"/>
            </p:cNvCxnSpPr>
            <p:nvPr/>
          </p:nvCxnSpPr>
          <p:spPr>
            <a:xfrm>
              <a:off x="11168766" y="3691123"/>
              <a:ext cx="189865" cy="344644"/>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Elbow Connector 216"/>
            <p:cNvCxnSpPr>
              <a:stCxn id="161" idx="6"/>
              <a:endCxn id="170" idx="0"/>
            </p:cNvCxnSpPr>
            <p:nvPr/>
          </p:nvCxnSpPr>
          <p:spPr>
            <a:xfrm>
              <a:off x="10789354" y="4172927"/>
              <a:ext cx="186690" cy="2145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7" name="Freeform 158"/>
            <p:cNvSpPr>
              <a:spLocks/>
            </p:cNvSpPr>
            <p:nvPr/>
          </p:nvSpPr>
          <p:spPr bwMode="auto">
            <a:xfrm>
              <a:off x="6390709" y="4822923"/>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8" name="Freeform 164"/>
            <p:cNvSpPr>
              <a:spLocks/>
            </p:cNvSpPr>
            <p:nvPr/>
          </p:nvSpPr>
          <p:spPr bwMode="auto">
            <a:xfrm>
              <a:off x="6044634" y="5174615"/>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9" name="Freeform 203"/>
            <p:cNvSpPr>
              <a:spLocks/>
            </p:cNvSpPr>
            <p:nvPr/>
          </p:nvSpPr>
          <p:spPr bwMode="auto">
            <a:xfrm>
              <a:off x="6735197" y="5174615"/>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363F4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30" name="Elbow Connector 229"/>
            <p:cNvCxnSpPr>
              <a:stCxn id="151" idx="6"/>
              <a:endCxn id="227" idx="0"/>
            </p:cNvCxnSpPr>
            <p:nvPr/>
          </p:nvCxnSpPr>
          <p:spPr>
            <a:xfrm>
              <a:off x="6317366" y="4606374"/>
              <a:ext cx="210503" cy="216549"/>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Elbow Connector 232"/>
            <p:cNvCxnSpPr>
              <a:stCxn id="227" idx="6"/>
              <a:endCxn id="229" idx="0"/>
            </p:cNvCxnSpPr>
            <p:nvPr/>
          </p:nvCxnSpPr>
          <p:spPr>
            <a:xfrm>
              <a:off x="6665029" y="4960083"/>
              <a:ext cx="207328" cy="2145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227" idx="2"/>
              <a:endCxn id="228" idx="0"/>
            </p:cNvCxnSpPr>
            <p:nvPr/>
          </p:nvCxnSpPr>
          <p:spPr>
            <a:xfrm rot="10800000" flipV="1">
              <a:off x="6181795" y="4960083"/>
              <a:ext cx="208915" cy="214532"/>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7" name="Freeform 185"/>
            <p:cNvSpPr>
              <a:spLocks/>
            </p:cNvSpPr>
            <p:nvPr/>
          </p:nvSpPr>
          <p:spPr bwMode="auto">
            <a:xfrm>
              <a:off x="11145271" y="4726389"/>
              <a:ext cx="274320" cy="274320"/>
            </a:xfrm>
            <a:prstGeom prst="ellipse">
              <a:avLst/>
            </a:prstGeom>
            <a:solidFill>
              <a:schemeClr val="accent1"/>
            </a:solidFill>
            <a:ln>
              <a:noFill/>
            </a:ln>
            <a:effectLst>
              <a:outerShdw blurRad="114300" dist="38100" dir="5400000" algn="t" rotWithShape="0">
                <a:schemeClr val="accent1">
                  <a:alpha val="40000"/>
                </a:schemeClr>
              </a:outerShdw>
            </a:effectLst>
            <a:extLst/>
          </p:spPr>
          <p:txBody>
            <a:bodyPr anchor="ctr"/>
            <a:lstStyle/>
            <a:p>
              <a:pPr algn="ctr" defTabSz="685756" eaLnBrk="0" fontAlgn="base" hangingPunct="0">
                <a:spcBef>
                  <a:spcPct val="0"/>
                </a:spcBef>
                <a:spcAft>
                  <a:spcPct val="0"/>
                </a:spcAft>
              </a:pPr>
              <a:endParaRPr lang="en-US" sz="525" b="1" cap="all"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9" name="Elbow Connector 248"/>
            <p:cNvCxnSpPr>
              <a:stCxn id="170" idx="6"/>
              <a:endCxn id="247" idx="0"/>
            </p:cNvCxnSpPr>
            <p:nvPr/>
          </p:nvCxnSpPr>
          <p:spPr>
            <a:xfrm>
              <a:off x="11113204" y="4524619"/>
              <a:ext cx="169227" cy="201770"/>
            </a:xfrm>
            <a:prstGeom prst="bentConnector2">
              <a:avLst/>
            </a:prstGeom>
            <a:ln>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995044" y="821983"/>
            <a:ext cx="3471951" cy="5663089"/>
          </a:xfrm>
          <a:prstGeom prst="rect">
            <a:avLst/>
          </a:prstGeom>
        </p:spPr>
        <p:txBody>
          <a:bodyPr wrap="square">
            <a:spAutoFit/>
          </a:bodyPr>
          <a:lstStyle/>
          <a:p>
            <a:pPr defTabSz="685756"/>
            <a:r>
              <a:rPr lang="en-US" altLang="en-US" sz="4400" cap="all" dirty="0">
                <a:solidFill>
                  <a:srgbClr val="FFFFFF"/>
                </a:solidFill>
                <a:latin typeface="Times New Roman" panose="02020603050405020304" pitchFamily="18" charset="0"/>
                <a:cs typeface="Times New Roman" panose="02020603050405020304" pitchFamily="18" charset="0"/>
              </a:rPr>
              <a:t>Corings</a:t>
            </a:r>
          </a:p>
          <a:p>
            <a:pPr defTabSz="685756"/>
            <a:r>
              <a:rPr lang="en-US" sz="2000" cap="all" dirty="0">
                <a:solidFill>
                  <a:srgbClr val="FFFF00"/>
                </a:solidFill>
                <a:latin typeface="Times New Roman" panose="02020603050405020304" pitchFamily="18" charset="0"/>
                <a:cs typeface="Times New Roman" panose="02020603050405020304" pitchFamily="18" charset="0"/>
              </a:rPr>
              <a:t>Types of Coring’s</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SA + Assessment</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Product</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Power referral networking + Cross pollination</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Combinations</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Basic 5</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NUOT</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GMTSS AND TICKETS</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SA MASTER MEMBER/SABP</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GOAL STATEMENT + ACTION PLAN</a:t>
            </a:r>
          </a:p>
          <a:p>
            <a:pPr marL="428625" indent="-428625" defTabSz="685756">
              <a:buFont typeface="+mj-lt"/>
              <a:buAutoNum type="arabicPeriod"/>
            </a:pPr>
            <a:r>
              <a:rPr lang="en-US" sz="2000" cap="all" dirty="0">
                <a:solidFill>
                  <a:srgbClr val="FFFF00"/>
                </a:solidFill>
                <a:latin typeface="Times New Roman" panose="02020603050405020304" pitchFamily="18" charset="0"/>
                <a:cs typeface="Times New Roman" panose="02020603050405020304" pitchFamily="18" charset="0"/>
              </a:rPr>
              <a:t>SHOWING MPCP</a:t>
            </a:r>
          </a:p>
          <a:p>
            <a:pPr marL="428625" indent="-428625" defTabSz="685756">
              <a:buFont typeface="Arial" charset="0"/>
              <a:buChar char="•"/>
            </a:pPr>
            <a:endParaRPr lang="en-US" cap="all" dirty="0">
              <a:solidFill>
                <a:srgbClr val="019587"/>
              </a:solidFill>
              <a:latin typeface="Lato Black" panose="020F0A02020204030203" pitchFamily="34" charset="0"/>
            </a:endParaRPr>
          </a:p>
        </p:txBody>
      </p:sp>
      <p:sp>
        <p:nvSpPr>
          <p:cNvPr id="10" name="TextBox 9"/>
          <p:cNvSpPr txBox="1"/>
          <p:nvPr/>
        </p:nvSpPr>
        <p:spPr>
          <a:xfrm>
            <a:off x="5040871" y="929640"/>
            <a:ext cx="5663666" cy="830997"/>
          </a:xfrm>
          <a:prstGeom prst="rect">
            <a:avLst/>
          </a:prstGeom>
          <a:noFill/>
        </p:spPr>
        <p:txBody>
          <a:bodyPr wrap="none" rtlCol="0">
            <a:spAutoFit/>
          </a:bodyPr>
          <a:lstStyle/>
          <a:p>
            <a:pPr defTabSz="685756"/>
            <a:r>
              <a:rPr lang="en-US" sz="2400" b="1" dirty="0">
                <a:solidFill>
                  <a:prstClr val="white"/>
                </a:solidFill>
              </a:rPr>
              <a:t>TYPE OF CORING DEPENDS ON WHAT THE</a:t>
            </a:r>
          </a:p>
          <a:p>
            <a:pPr defTabSz="685756"/>
            <a:r>
              <a:rPr lang="en-US" sz="2400" b="1" dirty="0">
                <a:solidFill>
                  <a:prstClr val="white"/>
                </a:solidFill>
              </a:rPr>
              <a:t> GROUP NEEDS TO DUPLICATE AT THE TIME</a:t>
            </a:r>
          </a:p>
        </p:txBody>
      </p:sp>
      <p:sp>
        <p:nvSpPr>
          <p:cNvPr id="11" name="TextBox 10"/>
          <p:cNvSpPr txBox="1"/>
          <p:nvPr/>
        </p:nvSpPr>
        <p:spPr>
          <a:xfrm>
            <a:off x="4481737" y="5746797"/>
            <a:ext cx="7351051" cy="400110"/>
          </a:xfrm>
          <a:prstGeom prst="rect">
            <a:avLst/>
          </a:prstGeom>
          <a:noFill/>
        </p:spPr>
        <p:txBody>
          <a:bodyPr wrap="none" rtlCol="0">
            <a:spAutoFit/>
          </a:bodyPr>
          <a:lstStyle/>
          <a:p>
            <a:pPr defTabSz="685756"/>
            <a:r>
              <a:rPr lang="en-US" sz="2000" i="1" dirty="0">
                <a:solidFill>
                  <a:srgbClr val="FFFF00"/>
                </a:solidFill>
              </a:rPr>
              <a:t>EVERY GROUP OR TEAM IS AT A DIFFERENT STAGE OF DEVELOPMENT</a:t>
            </a:r>
          </a:p>
        </p:txBody>
      </p:sp>
    </p:spTree>
    <p:extLst>
      <p:ext uri="{BB962C8B-B14F-4D97-AF65-F5344CB8AC3E}">
        <p14:creationId xmlns:p14="http://schemas.microsoft.com/office/powerpoint/2010/main" val="149016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3" y="210457"/>
            <a:ext cx="10363200" cy="1143000"/>
          </a:xfrm>
        </p:spPr>
        <p:txBody>
          <a:bodyPr/>
          <a:lstStyle/>
          <a:p>
            <a:r>
              <a:rPr lang="en-US" altLang="zh-TW" dirty="0"/>
              <a:t>Combinations</a:t>
            </a:r>
            <a:endParaRPr lang="zh-TW" alt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018" y="1353457"/>
            <a:ext cx="6695850" cy="5165678"/>
          </a:xfrm>
          <a:prstGeom prst="rect">
            <a:avLst/>
          </a:prstGeom>
        </p:spPr>
      </p:pic>
      <p:sp>
        <p:nvSpPr>
          <p:cNvPr id="7" name="Rectangle 6"/>
          <p:cNvSpPr/>
          <p:nvPr/>
        </p:nvSpPr>
        <p:spPr>
          <a:xfrm>
            <a:off x="9630697" y="1353457"/>
            <a:ext cx="2325329" cy="4524315"/>
          </a:xfrm>
          <a:prstGeom prst="rect">
            <a:avLst/>
          </a:prstGeom>
        </p:spPr>
        <p:txBody>
          <a:bodyPr wrap="square">
            <a:spAutoFit/>
          </a:bodyPr>
          <a:lstStyle/>
          <a:p>
            <a:r>
              <a:rPr lang="en-US" altLang="zh-TW" sz="3200" dirty="0">
                <a:solidFill>
                  <a:srgbClr val="FFFF00"/>
                </a:solidFill>
              </a:rPr>
              <a:t>Two or more groups in different legs attend the same HBP, UBP, Coring in the same area</a:t>
            </a:r>
          </a:p>
        </p:txBody>
      </p:sp>
    </p:spTree>
    <p:extLst>
      <p:ext uri="{BB962C8B-B14F-4D97-AF65-F5344CB8AC3E}">
        <p14:creationId xmlns:p14="http://schemas.microsoft.com/office/powerpoint/2010/main" val="3895873347"/>
      </p:ext>
    </p:extLst>
  </p:cSld>
  <p:clrMapOvr>
    <a:masterClrMapping/>
  </p:clrMapOvr>
  <p:transition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Asia Pacific New Countries in the Pipeline</a:t>
            </a:r>
            <a:endParaRPr lang="zh-TW"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277" y="1858297"/>
            <a:ext cx="9645445" cy="4476135"/>
          </a:xfrm>
          <a:prstGeom prst="rect">
            <a:avLst/>
          </a:prstGeom>
        </p:spPr>
      </p:pic>
    </p:spTree>
    <p:extLst>
      <p:ext uri="{BB962C8B-B14F-4D97-AF65-F5344CB8AC3E}">
        <p14:creationId xmlns:p14="http://schemas.microsoft.com/office/powerpoint/2010/main" val="3325619499"/>
      </p:ext>
    </p:extLst>
  </p:cSld>
  <p:clrMapOvr>
    <a:masterClrMapping/>
  </p:clrMapOvr>
  <p:transition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Date Placeholder 1"/>
          <p:cNvSpPr>
            <a:spLocks noGrp="1"/>
          </p:cNvSpPr>
          <p:nvPr>
            <p:ph type="dt" sz="half" idx="10"/>
          </p:nvPr>
        </p:nvSpPr>
        <p:spPr/>
        <p:txBody>
          <a:bodyPr/>
          <a:lstStyle/>
          <a:p>
            <a:pPr>
              <a:defRPr/>
            </a:pPr>
            <a:endParaRPr lang="es-ES_tradnl">
              <a:solidFill>
                <a:srgbClr val="FFFFFF"/>
              </a:solidFill>
            </a:endParaRPr>
          </a:p>
        </p:txBody>
      </p:sp>
      <p:sp>
        <p:nvSpPr>
          <p:cNvPr id="250883" name="Footer Placeholder 2"/>
          <p:cNvSpPr>
            <a:spLocks noGrp="1"/>
          </p:cNvSpPr>
          <p:nvPr>
            <p:ph type="ftr" sz="quarter" idx="11"/>
          </p:nvPr>
        </p:nvSpPr>
        <p:spPr/>
        <p:txBody>
          <a:bodyPr/>
          <a:lstStyle/>
          <a:p>
            <a:pPr>
              <a:defRPr/>
            </a:pPr>
            <a:endParaRPr lang="es-ES_tradnl" dirty="0">
              <a:solidFill>
                <a:srgbClr val="FFFFFF"/>
              </a:solidFill>
            </a:endParaRPr>
          </a:p>
        </p:txBody>
      </p:sp>
      <p:sp>
        <p:nvSpPr>
          <p:cNvPr id="250884" name="Date Placeholder 1"/>
          <p:cNvSpPr txBox="1">
            <a:spLocks noGrp="1"/>
          </p:cNvSpPr>
          <p:nvPr/>
        </p:nvSpPr>
        <p:spPr bwMode="auto">
          <a:xfrm>
            <a:off x="2209800" y="6248400"/>
            <a:ext cx="1905000" cy="457200"/>
          </a:xfrm>
          <a:prstGeom prst="rect">
            <a:avLst/>
          </a:prstGeom>
          <a:noFill/>
          <a:ln w="9525">
            <a:noFill/>
            <a:miter lim="800000"/>
            <a:headEnd/>
            <a:tailEnd/>
          </a:ln>
          <a:effectLst>
            <a:outerShdw algn="ctr" rotWithShape="0">
              <a:srgbClr val="808080">
                <a:alpha val="75000"/>
              </a:srgbClr>
            </a:outerShdw>
          </a:effectLst>
        </p:spPr>
        <p:txBody>
          <a:bodyPr/>
          <a:lstStyle/>
          <a:p>
            <a:pPr eaLnBrk="0" fontAlgn="base" hangingPunct="0">
              <a:spcBef>
                <a:spcPct val="0"/>
              </a:spcBef>
              <a:spcAft>
                <a:spcPct val="0"/>
              </a:spcAft>
              <a:defRPr/>
            </a:pPr>
            <a:endParaRPr lang="es-ES_tradnl" sz="1400">
              <a:solidFill>
                <a:srgbClr val="FFFFFF"/>
              </a:solidFill>
            </a:endParaRPr>
          </a:p>
        </p:txBody>
      </p:sp>
      <p:sp>
        <p:nvSpPr>
          <p:cNvPr id="250885" name="Footer Placeholder 2"/>
          <p:cNvSpPr txBox="1">
            <a:spLocks noGrp="1"/>
          </p:cNvSpPr>
          <p:nvPr/>
        </p:nvSpPr>
        <p:spPr bwMode="auto">
          <a:xfrm>
            <a:off x="4648200" y="6248400"/>
            <a:ext cx="2895600" cy="457200"/>
          </a:xfrm>
          <a:prstGeom prst="rect">
            <a:avLst/>
          </a:prstGeom>
          <a:noFill/>
          <a:ln w="9525">
            <a:noFill/>
            <a:miter lim="800000"/>
            <a:headEnd/>
            <a:tailEnd/>
          </a:ln>
          <a:effectLst>
            <a:outerShdw algn="ctr" rotWithShape="0">
              <a:srgbClr val="808080">
                <a:alpha val="75000"/>
              </a:srgbClr>
            </a:outerShdw>
          </a:effectLst>
        </p:spPr>
        <p:txBody>
          <a:bodyPr/>
          <a:lstStyle/>
          <a:p>
            <a:pPr algn="ctr" eaLnBrk="0" fontAlgn="base" hangingPunct="0">
              <a:spcBef>
                <a:spcPct val="0"/>
              </a:spcBef>
              <a:spcAft>
                <a:spcPct val="0"/>
              </a:spcAft>
              <a:defRPr/>
            </a:pPr>
            <a:endParaRPr lang="es-ES_tradnl" sz="1400">
              <a:solidFill>
                <a:srgbClr val="FFFFFF"/>
              </a:solidFill>
            </a:endParaRPr>
          </a:p>
        </p:txBody>
      </p:sp>
      <p:sp>
        <p:nvSpPr>
          <p:cNvPr id="8199" name="Rectangle 4"/>
          <p:cNvSpPr>
            <a:spLocks noChangeArrowheads="1"/>
          </p:cNvSpPr>
          <p:nvPr/>
        </p:nvSpPr>
        <p:spPr bwMode="auto">
          <a:xfrm>
            <a:off x="1653399" y="5746132"/>
            <a:ext cx="8841658" cy="892174"/>
          </a:xfrm>
          <a:prstGeom prst="rect">
            <a:avLst/>
          </a:prstGeom>
          <a:noFill/>
          <a:ln w="12700">
            <a:noFill/>
            <a:miter lim="800000"/>
            <a:headEnd/>
            <a:tailEnd/>
          </a:ln>
        </p:spPr>
        <p:txBody>
          <a:bodyPr lIns="90488" tIns="44450" rIns="90488" bIns="44450" anchor="ctr"/>
          <a:lstStyle/>
          <a:p>
            <a:pPr algn="ctr" fontAlgn="base">
              <a:spcBef>
                <a:spcPct val="0"/>
              </a:spcBef>
              <a:spcAft>
                <a:spcPct val="0"/>
              </a:spcAft>
            </a:pPr>
            <a:r>
              <a:rPr lang="en-US" sz="3200" b="1" dirty="0">
                <a:solidFill>
                  <a:srgbClr val="FFFF00"/>
                </a:solidFill>
              </a:rPr>
              <a:t>Start by Doing It In Your Own State/Country</a:t>
            </a:r>
          </a:p>
        </p:txBody>
      </p:sp>
      <p:grpSp>
        <p:nvGrpSpPr>
          <p:cNvPr id="8200" name="Group 5"/>
          <p:cNvGrpSpPr>
            <a:grpSpLocks/>
          </p:cNvGrpSpPr>
          <p:nvPr/>
        </p:nvGrpSpPr>
        <p:grpSpPr bwMode="auto">
          <a:xfrm>
            <a:off x="2656114" y="1175657"/>
            <a:ext cx="6836229" cy="4506686"/>
            <a:chOff x="720" y="624"/>
            <a:chExt cx="4387" cy="3168"/>
          </a:xfrm>
        </p:grpSpPr>
        <p:graphicFrame>
          <p:nvGraphicFramePr>
            <p:cNvPr id="8194" name="Object 2">
              <a:hlinkClick r:id="" action="ppaction://ole?verb=0"/>
            </p:cNvPr>
            <p:cNvGraphicFramePr>
              <a:graphicFrameLocks/>
            </p:cNvGraphicFramePr>
            <p:nvPr/>
          </p:nvGraphicFramePr>
          <p:xfrm>
            <a:off x="720" y="624"/>
            <a:ext cx="4387" cy="3168"/>
          </p:xfrm>
          <a:graphic>
            <a:graphicData uri="http://schemas.openxmlformats.org/presentationml/2006/ole">
              <mc:AlternateContent xmlns:mc="http://schemas.openxmlformats.org/markup-compatibility/2006">
                <mc:Choice xmlns:v="urn:schemas-microsoft-com:vml" Requires="v">
                  <p:oleObj spid="_x0000_s1026" name="Bitmap Image" r:id="rId4" imgW="3761918" imgH="2381704" progId="">
                    <p:embed/>
                  </p:oleObj>
                </mc:Choice>
                <mc:Fallback>
                  <p:oleObj name="Bitmap Image" r:id="rId4" imgW="3761918" imgH="2381704"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624"/>
                          <a:ext cx="4387"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202" name="Group 5"/>
            <p:cNvGrpSpPr>
              <a:grpSpLocks/>
            </p:cNvGrpSpPr>
            <p:nvPr/>
          </p:nvGrpSpPr>
          <p:grpSpPr bwMode="auto">
            <a:xfrm>
              <a:off x="2976" y="2256"/>
              <a:ext cx="1584" cy="864"/>
              <a:chOff x="2976" y="2112"/>
              <a:chExt cx="1584" cy="864"/>
            </a:xfrm>
          </p:grpSpPr>
          <p:sp>
            <p:nvSpPr>
              <p:cNvPr id="6856711" name="Line 6"/>
              <p:cNvSpPr>
                <a:spLocks noChangeShapeType="1"/>
              </p:cNvSpPr>
              <p:nvPr/>
            </p:nvSpPr>
            <p:spPr bwMode="auto">
              <a:xfrm flipH="1">
                <a:off x="2976" y="2112"/>
                <a:ext cx="1296" cy="576"/>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6712" name="Line 7"/>
              <p:cNvSpPr>
                <a:spLocks noChangeShapeType="1"/>
              </p:cNvSpPr>
              <p:nvPr/>
            </p:nvSpPr>
            <p:spPr bwMode="auto">
              <a:xfrm flipH="1">
                <a:off x="2976" y="2112"/>
                <a:ext cx="1296" cy="144"/>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6713" name="Line 8"/>
              <p:cNvSpPr>
                <a:spLocks noChangeShapeType="1"/>
              </p:cNvSpPr>
              <p:nvPr/>
            </p:nvSpPr>
            <p:spPr bwMode="auto">
              <a:xfrm flipH="1">
                <a:off x="3552" y="2208"/>
                <a:ext cx="816" cy="672"/>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6714" name="Line 9"/>
              <p:cNvSpPr>
                <a:spLocks noChangeShapeType="1"/>
              </p:cNvSpPr>
              <p:nvPr/>
            </p:nvSpPr>
            <p:spPr bwMode="auto">
              <a:xfrm flipH="1">
                <a:off x="4368" y="2256"/>
                <a:ext cx="192" cy="480"/>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6715" name="Line 10"/>
              <p:cNvSpPr>
                <a:spLocks noChangeShapeType="1"/>
              </p:cNvSpPr>
              <p:nvPr/>
            </p:nvSpPr>
            <p:spPr bwMode="auto">
              <a:xfrm flipH="1">
                <a:off x="4032" y="2256"/>
                <a:ext cx="480" cy="720"/>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grpSp>
        <p:grpSp>
          <p:nvGrpSpPr>
            <p:cNvPr id="8203" name="Group 11"/>
            <p:cNvGrpSpPr>
              <a:grpSpLocks/>
            </p:cNvGrpSpPr>
            <p:nvPr/>
          </p:nvGrpSpPr>
          <p:grpSpPr bwMode="auto">
            <a:xfrm>
              <a:off x="4393" y="1910"/>
              <a:ext cx="214" cy="346"/>
              <a:chOff x="4507" y="1654"/>
              <a:chExt cx="336" cy="351"/>
            </a:xfrm>
          </p:grpSpPr>
          <p:sp>
            <p:nvSpPr>
              <p:cNvPr id="6856717" name="Line 12"/>
              <p:cNvSpPr>
                <a:spLocks noChangeShapeType="1"/>
              </p:cNvSpPr>
              <p:nvPr/>
            </p:nvSpPr>
            <p:spPr bwMode="auto">
              <a:xfrm flipV="1">
                <a:off x="4507" y="1654"/>
                <a:ext cx="248" cy="293"/>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6718" name="Line 13"/>
              <p:cNvSpPr>
                <a:spLocks noChangeShapeType="1"/>
              </p:cNvSpPr>
              <p:nvPr/>
            </p:nvSpPr>
            <p:spPr bwMode="auto">
              <a:xfrm flipV="1">
                <a:off x="4755" y="1683"/>
                <a:ext cx="88" cy="322"/>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grpSp>
      </p:grpSp>
      <p:sp>
        <p:nvSpPr>
          <p:cNvPr id="206851" name="Rectangle 3"/>
          <p:cNvSpPr>
            <a:spLocks noChangeArrowheads="1"/>
          </p:cNvSpPr>
          <p:nvPr/>
        </p:nvSpPr>
        <p:spPr bwMode="auto">
          <a:xfrm>
            <a:off x="1676400" y="1"/>
            <a:ext cx="8839200" cy="1012825"/>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defRPr/>
            </a:pPr>
            <a:r>
              <a:rPr lang="en-US" sz="4000" b="1" dirty="0">
                <a:solidFill>
                  <a:srgbClr val="FFFFFF"/>
                </a:solidFill>
                <a:effectLst>
                  <a:outerShdw blurRad="38100" dist="38100" dir="2700000" algn="tl">
                    <a:srgbClr val="000000"/>
                  </a:outerShdw>
                </a:effectLst>
              </a:rPr>
              <a:t>CROSS-POLLINATION STRATEGY</a:t>
            </a:r>
          </a:p>
        </p:txBody>
      </p:sp>
      <p:sp>
        <p:nvSpPr>
          <p:cNvPr id="2" name="Rectangle 1"/>
          <p:cNvSpPr/>
          <p:nvPr/>
        </p:nvSpPr>
        <p:spPr>
          <a:xfrm>
            <a:off x="9805139" y="1070910"/>
            <a:ext cx="2112068" cy="4401205"/>
          </a:xfrm>
          <a:prstGeom prst="rect">
            <a:avLst/>
          </a:prstGeom>
        </p:spPr>
        <p:txBody>
          <a:bodyPr wrap="square">
            <a:spAutoFit/>
          </a:bodyPr>
          <a:lstStyle/>
          <a:p>
            <a:r>
              <a:rPr lang="en-US" altLang="zh-TW" sz="2800" dirty="0">
                <a:solidFill>
                  <a:srgbClr val="FFFF00"/>
                </a:solidFill>
              </a:rPr>
              <a:t>Teams in one geographic area find and invite people in another geographic area to build with you or Senior Partners</a:t>
            </a:r>
            <a:endParaRPr lang="zh-TW" altLang="en-US" sz="2800" dirty="0">
              <a:solidFill>
                <a:srgbClr val="FFFF00"/>
              </a:solidFill>
            </a:endParaRPr>
          </a:p>
        </p:txBody>
      </p:sp>
    </p:spTree>
    <p:extLst>
      <p:ext uri="{BB962C8B-B14F-4D97-AF65-F5344CB8AC3E}">
        <p14:creationId xmlns:p14="http://schemas.microsoft.com/office/powerpoint/2010/main" val="310013594"/>
      </p:ext>
    </p:extLst>
  </p:cSld>
  <p:clrMapOvr>
    <a:masterClrMapping/>
  </p:clrMapOvr>
  <p:transition advTm="5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Date Placeholder 1"/>
          <p:cNvSpPr>
            <a:spLocks noGrp="1"/>
          </p:cNvSpPr>
          <p:nvPr>
            <p:ph type="dt" sz="half" idx="10"/>
          </p:nvPr>
        </p:nvSpPr>
        <p:spPr/>
        <p:txBody>
          <a:bodyPr/>
          <a:lstStyle/>
          <a:p>
            <a:pPr>
              <a:defRPr/>
            </a:pPr>
            <a:endParaRPr lang="es-ES_tradnl">
              <a:solidFill>
                <a:srgbClr val="FFFFFF"/>
              </a:solidFill>
            </a:endParaRPr>
          </a:p>
        </p:txBody>
      </p:sp>
      <p:sp>
        <p:nvSpPr>
          <p:cNvPr id="252931" name="Footer Placeholder 2"/>
          <p:cNvSpPr>
            <a:spLocks noGrp="1"/>
          </p:cNvSpPr>
          <p:nvPr>
            <p:ph type="ftr" sz="quarter" idx="11"/>
          </p:nvPr>
        </p:nvSpPr>
        <p:spPr/>
        <p:txBody>
          <a:bodyPr/>
          <a:lstStyle/>
          <a:p>
            <a:pPr>
              <a:defRPr/>
            </a:pPr>
            <a:endParaRPr lang="es-ES_tradnl">
              <a:solidFill>
                <a:srgbClr val="FFFFFF"/>
              </a:solidFill>
            </a:endParaRPr>
          </a:p>
        </p:txBody>
      </p:sp>
      <p:sp>
        <p:nvSpPr>
          <p:cNvPr id="252932" name="Date Placeholder 1"/>
          <p:cNvSpPr txBox="1">
            <a:spLocks noGrp="1"/>
          </p:cNvSpPr>
          <p:nvPr/>
        </p:nvSpPr>
        <p:spPr bwMode="auto">
          <a:xfrm>
            <a:off x="2209800" y="6248400"/>
            <a:ext cx="1905000" cy="457200"/>
          </a:xfrm>
          <a:prstGeom prst="rect">
            <a:avLst/>
          </a:prstGeom>
          <a:noFill/>
          <a:ln w="9525">
            <a:noFill/>
            <a:miter lim="800000"/>
            <a:headEnd/>
            <a:tailEnd/>
          </a:ln>
          <a:effectLst>
            <a:outerShdw algn="ctr" rotWithShape="0">
              <a:srgbClr val="808080">
                <a:alpha val="75000"/>
              </a:srgbClr>
            </a:outerShdw>
          </a:effectLst>
        </p:spPr>
        <p:txBody>
          <a:bodyPr/>
          <a:lstStyle/>
          <a:p>
            <a:pPr eaLnBrk="0" fontAlgn="base" hangingPunct="0">
              <a:spcBef>
                <a:spcPct val="0"/>
              </a:spcBef>
              <a:spcAft>
                <a:spcPct val="0"/>
              </a:spcAft>
              <a:defRPr/>
            </a:pPr>
            <a:endParaRPr lang="es-ES_tradnl" sz="1400">
              <a:solidFill>
                <a:srgbClr val="FFFFFF"/>
              </a:solidFill>
            </a:endParaRPr>
          </a:p>
        </p:txBody>
      </p:sp>
      <p:sp>
        <p:nvSpPr>
          <p:cNvPr id="252933" name="Footer Placeholder 2"/>
          <p:cNvSpPr txBox="1">
            <a:spLocks noGrp="1"/>
          </p:cNvSpPr>
          <p:nvPr/>
        </p:nvSpPr>
        <p:spPr bwMode="auto">
          <a:xfrm>
            <a:off x="4648200" y="6248400"/>
            <a:ext cx="2895600" cy="457200"/>
          </a:xfrm>
          <a:prstGeom prst="rect">
            <a:avLst/>
          </a:prstGeom>
          <a:noFill/>
          <a:ln w="9525">
            <a:noFill/>
            <a:miter lim="800000"/>
            <a:headEnd/>
            <a:tailEnd/>
          </a:ln>
          <a:effectLst>
            <a:outerShdw algn="ctr" rotWithShape="0">
              <a:srgbClr val="808080">
                <a:alpha val="75000"/>
              </a:srgbClr>
            </a:outerShdw>
          </a:effectLst>
        </p:spPr>
        <p:txBody>
          <a:bodyPr/>
          <a:lstStyle/>
          <a:p>
            <a:pPr algn="ctr" eaLnBrk="0" fontAlgn="base" hangingPunct="0">
              <a:spcBef>
                <a:spcPct val="0"/>
              </a:spcBef>
              <a:spcAft>
                <a:spcPct val="0"/>
              </a:spcAft>
              <a:defRPr/>
            </a:pPr>
            <a:endParaRPr lang="es-ES_tradnl" sz="1400">
              <a:solidFill>
                <a:srgbClr val="FFFFFF"/>
              </a:solidFill>
            </a:endParaRPr>
          </a:p>
        </p:txBody>
      </p:sp>
      <p:graphicFrame>
        <p:nvGraphicFramePr>
          <p:cNvPr id="9218" name="Object 2">
            <a:hlinkClick r:id="" action="ppaction://ole?verb=0"/>
          </p:cNvPr>
          <p:cNvGraphicFramePr>
            <a:graphicFrameLocks/>
          </p:cNvGraphicFramePr>
          <p:nvPr/>
        </p:nvGraphicFramePr>
        <p:xfrm>
          <a:off x="2438401" y="914401"/>
          <a:ext cx="7212013" cy="4779963"/>
        </p:xfrm>
        <a:graphic>
          <a:graphicData uri="http://schemas.openxmlformats.org/presentationml/2006/ole">
            <mc:AlternateContent xmlns:mc="http://schemas.openxmlformats.org/markup-compatibility/2006">
              <mc:Choice xmlns:v="urn:schemas-microsoft-com:vml" Requires="v">
                <p:oleObj spid="_x0000_s2050" name="Bitmap Image" r:id="rId4" imgW="3694261" imgH="2311229" progId="">
                  <p:embed/>
                </p:oleObj>
              </mc:Choice>
              <mc:Fallback>
                <p:oleObj name="Bitmap Image" r:id="rId4" imgW="3694261" imgH="2311229"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914401"/>
                        <a:ext cx="7212013"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876" name="Rectangle 4"/>
          <p:cNvSpPr>
            <a:spLocks noChangeArrowheads="1"/>
          </p:cNvSpPr>
          <p:nvPr/>
        </p:nvSpPr>
        <p:spPr bwMode="auto">
          <a:xfrm>
            <a:off x="2112963" y="5189539"/>
            <a:ext cx="8077200" cy="1673225"/>
          </a:xfrm>
          <a:prstGeom prst="rect">
            <a:avLst/>
          </a:prstGeom>
          <a:noFill/>
          <a:ln w="12700">
            <a:noFill/>
            <a:miter lim="800000"/>
            <a:headEnd/>
            <a:tailEnd/>
          </a:ln>
          <a:effectLst/>
        </p:spPr>
        <p:txBody>
          <a:bodyPr lIns="90488" tIns="44450" rIns="90488" bIns="44450" anchor="ctr"/>
          <a:lstStyle/>
          <a:p>
            <a:pPr algn="ctr" fontAlgn="base">
              <a:spcBef>
                <a:spcPct val="0"/>
              </a:spcBef>
              <a:spcAft>
                <a:spcPct val="0"/>
              </a:spcAft>
              <a:defRPr/>
            </a:pPr>
            <a:r>
              <a:rPr lang="en-US" sz="3200" b="1" dirty="0">
                <a:solidFill>
                  <a:srgbClr val="FFFF00"/>
                </a:solidFill>
                <a:effectLst>
                  <a:outerShdw blurRad="38100" dist="38100" dir="2700000" algn="tl">
                    <a:srgbClr val="000000"/>
                  </a:outerShdw>
                </a:effectLst>
              </a:rPr>
              <a:t>Then Expand Nationwide/</a:t>
            </a:r>
            <a:r>
              <a:rPr lang="en-US" sz="3200" b="1" dirty="0" err="1">
                <a:solidFill>
                  <a:srgbClr val="FFFF00"/>
                </a:solidFill>
                <a:effectLst>
                  <a:outerShdw blurRad="38100" dist="38100" dir="2700000" algn="tl">
                    <a:srgbClr val="000000"/>
                  </a:outerShdw>
                </a:effectLst>
              </a:rPr>
              <a:t>Regionwide</a:t>
            </a:r>
            <a:endParaRPr lang="en-US" sz="3200" b="1" dirty="0">
              <a:solidFill>
                <a:srgbClr val="FFFF00"/>
              </a:solidFill>
              <a:effectLst>
                <a:outerShdw blurRad="38100" dist="38100" dir="2700000" algn="tl">
                  <a:srgbClr val="000000"/>
                </a:outerShdw>
              </a:effectLst>
            </a:endParaRPr>
          </a:p>
        </p:txBody>
      </p:sp>
      <p:sp>
        <p:nvSpPr>
          <p:cNvPr id="6859782" name="Line 5"/>
          <p:cNvSpPr>
            <a:spLocks noChangeShapeType="1"/>
          </p:cNvSpPr>
          <p:nvPr/>
        </p:nvSpPr>
        <p:spPr bwMode="auto">
          <a:xfrm flipH="1">
            <a:off x="4168776" y="3200400"/>
            <a:ext cx="3965575" cy="1066800"/>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9783" name="Line 6"/>
          <p:cNvSpPr>
            <a:spLocks noChangeShapeType="1"/>
          </p:cNvSpPr>
          <p:nvPr/>
        </p:nvSpPr>
        <p:spPr bwMode="auto">
          <a:xfrm flipH="1">
            <a:off x="4070351" y="2973388"/>
            <a:ext cx="4113212" cy="327025"/>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9784" name="Line 7"/>
          <p:cNvSpPr>
            <a:spLocks noChangeShapeType="1"/>
          </p:cNvSpPr>
          <p:nvPr/>
        </p:nvSpPr>
        <p:spPr bwMode="auto">
          <a:xfrm flipH="1">
            <a:off x="5735638" y="3429000"/>
            <a:ext cx="2798762" cy="1296988"/>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9785" name="Line 8"/>
          <p:cNvSpPr>
            <a:spLocks noChangeShapeType="1"/>
          </p:cNvSpPr>
          <p:nvPr/>
        </p:nvSpPr>
        <p:spPr bwMode="auto">
          <a:xfrm flipH="1">
            <a:off x="8421689" y="3617913"/>
            <a:ext cx="574675" cy="812800"/>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9786" name="Line 9"/>
          <p:cNvSpPr>
            <a:spLocks noChangeShapeType="1"/>
          </p:cNvSpPr>
          <p:nvPr/>
        </p:nvSpPr>
        <p:spPr bwMode="auto">
          <a:xfrm flipH="1">
            <a:off x="7011988" y="3617913"/>
            <a:ext cx="1839912" cy="889000"/>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9787" name="Line 10"/>
          <p:cNvSpPr>
            <a:spLocks noChangeShapeType="1"/>
          </p:cNvSpPr>
          <p:nvPr/>
        </p:nvSpPr>
        <p:spPr bwMode="auto">
          <a:xfrm flipV="1">
            <a:off x="8494714" y="2362201"/>
            <a:ext cx="344487" cy="868363"/>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6859788" name="Line 11"/>
          <p:cNvSpPr>
            <a:spLocks noChangeShapeType="1"/>
          </p:cNvSpPr>
          <p:nvPr/>
        </p:nvSpPr>
        <p:spPr bwMode="auto">
          <a:xfrm flipV="1">
            <a:off x="8305800" y="3048000"/>
            <a:ext cx="609600" cy="381000"/>
          </a:xfrm>
          <a:prstGeom prst="line">
            <a:avLst/>
          </a:prstGeom>
          <a:noFill/>
          <a:ln w="38100">
            <a:solidFill>
              <a:schemeClr val="tx1"/>
            </a:solidFill>
            <a:round/>
            <a:headEnd/>
            <a:tailEnd type="triangle" w="med" len="med"/>
          </a:ln>
        </p:spPr>
        <p:txBody>
          <a:bodyPr wrap="none" anchor="ctr"/>
          <a:lstStyle/>
          <a:p>
            <a:pPr algn="ctr" eaLnBrk="0" fontAlgn="base" hangingPunct="0">
              <a:spcBef>
                <a:spcPct val="0"/>
              </a:spcBef>
              <a:spcAft>
                <a:spcPct val="0"/>
              </a:spcAft>
              <a:defRPr/>
            </a:pPr>
            <a:endParaRPr lang="en-US" sz="3600" dirty="0">
              <a:solidFill>
                <a:srgbClr val="FFFFFF"/>
              </a:solidFill>
              <a:effectLst>
                <a:outerShdw blurRad="38100" dist="38100" dir="2700000" algn="tl">
                  <a:srgbClr val="000000">
                    <a:alpha val="43137"/>
                  </a:srgbClr>
                </a:outerShdw>
              </a:effectLst>
            </a:endParaRPr>
          </a:p>
        </p:txBody>
      </p:sp>
      <p:sp>
        <p:nvSpPr>
          <p:cNvPr id="207884" name="Oval 12"/>
          <p:cNvSpPr>
            <a:spLocks noChangeArrowheads="1"/>
          </p:cNvSpPr>
          <p:nvPr/>
        </p:nvSpPr>
        <p:spPr bwMode="auto">
          <a:xfrm>
            <a:off x="3475039" y="2276476"/>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85" name="Oval 13"/>
          <p:cNvSpPr>
            <a:spLocks noChangeArrowheads="1"/>
          </p:cNvSpPr>
          <p:nvPr/>
        </p:nvSpPr>
        <p:spPr bwMode="auto">
          <a:xfrm>
            <a:off x="4603751" y="2544764"/>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86" name="Oval 14"/>
          <p:cNvSpPr>
            <a:spLocks noChangeArrowheads="1"/>
          </p:cNvSpPr>
          <p:nvPr/>
        </p:nvSpPr>
        <p:spPr bwMode="auto">
          <a:xfrm>
            <a:off x="4570414" y="313848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87" name="Oval 15"/>
          <p:cNvSpPr>
            <a:spLocks noChangeArrowheads="1"/>
          </p:cNvSpPr>
          <p:nvPr/>
        </p:nvSpPr>
        <p:spPr bwMode="auto">
          <a:xfrm>
            <a:off x="3770314" y="3592514"/>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88" name="Oval 16"/>
          <p:cNvSpPr>
            <a:spLocks noChangeArrowheads="1"/>
          </p:cNvSpPr>
          <p:nvPr/>
        </p:nvSpPr>
        <p:spPr bwMode="auto">
          <a:xfrm>
            <a:off x="5060951" y="421005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89" name="Oval 17"/>
          <p:cNvSpPr>
            <a:spLocks noChangeArrowheads="1"/>
          </p:cNvSpPr>
          <p:nvPr/>
        </p:nvSpPr>
        <p:spPr bwMode="auto">
          <a:xfrm>
            <a:off x="3886201" y="41910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0" name="Oval 18"/>
          <p:cNvSpPr>
            <a:spLocks noChangeArrowheads="1"/>
          </p:cNvSpPr>
          <p:nvPr/>
        </p:nvSpPr>
        <p:spPr bwMode="auto">
          <a:xfrm>
            <a:off x="3206751" y="38100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1" name="Oval 19"/>
          <p:cNvSpPr>
            <a:spLocks noChangeArrowheads="1"/>
          </p:cNvSpPr>
          <p:nvPr/>
        </p:nvSpPr>
        <p:spPr bwMode="auto">
          <a:xfrm>
            <a:off x="5378451" y="31115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2" name="Oval 20"/>
          <p:cNvSpPr>
            <a:spLocks noChangeArrowheads="1"/>
          </p:cNvSpPr>
          <p:nvPr/>
        </p:nvSpPr>
        <p:spPr bwMode="auto">
          <a:xfrm>
            <a:off x="7969251" y="3425826"/>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3" name="Oval 21"/>
          <p:cNvSpPr>
            <a:spLocks noChangeArrowheads="1"/>
          </p:cNvSpPr>
          <p:nvPr/>
        </p:nvSpPr>
        <p:spPr bwMode="auto">
          <a:xfrm>
            <a:off x="7262814" y="346233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4" name="Oval 22"/>
          <p:cNvSpPr>
            <a:spLocks noChangeArrowheads="1"/>
          </p:cNvSpPr>
          <p:nvPr/>
        </p:nvSpPr>
        <p:spPr bwMode="auto">
          <a:xfrm>
            <a:off x="6508751" y="307975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5" name="Oval 23"/>
          <p:cNvSpPr>
            <a:spLocks noChangeArrowheads="1"/>
          </p:cNvSpPr>
          <p:nvPr/>
        </p:nvSpPr>
        <p:spPr bwMode="auto">
          <a:xfrm>
            <a:off x="5780089" y="402113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6" name="Oval 24"/>
          <p:cNvSpPr>
            <a:spLocks noChangeArrowheads="1"/>
          </p:cNvSpPr>
          <p:nvPr/>
        </p:nvSpPr>
        <p:spPr bwMode="auto">
          <a:xfrm>
            <a:off x="5483226" y="47244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7" name="Oval 25"/>
          <p:cNvSpPr>
            <a:spLocks noChangeArrowheads="1"/>
          </p:cNvSpPr>
          <p:nvPr/>
        </p:nvSpPr>
        <p:spPr bwMode="auto">
          <a:xfrm>
            <a:off x="6548439" y="379253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8" name="Oval 26"/>
          <p:cNvSpPr>
            <a:spLocks noChangeArrowheads="1"/>
          </p:cNvSpPr>
          <p:nvPr/>
        </p:nvSpPr>
        <p:spPr bwMode="auto">
          <a:xfrm>
            <a:off x="6213476" y="471328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899" name="Oval 27"/>
          <p:cNvSpPr>
            <a:spLocks noChangeArrowheads="1"/>
          </p:cNvSpPr>
          <p:nvPr/>
        </p:nvSpPr>
        <p:spPr bwMode="auto">
          <a:xfrm>
            <a:off x="8666164" y="5237164"/>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0" name="Oval 28"/>
          <p:cNvSpPr>
            <a:spLocks noChangeArrowheads="1"/>
          </p:cNvSpPr>
          <p:nvPr/>
        </p:nvSpPr>
        <p:spPr bwMode="auto">
          <a:xfrm>
            <a:off x="8378826" y="48768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1" name="Oval 29"/>
          <p:cNvSpPr>
            <a:spLocks noChangeArrowheads="1"/>
          </p:cNvSpPr>
          <p:nvPr/>
        </p:nvSpPr>
        <p:spPr bwMode="auto">
          <a:xfrm>
            <a:off x="6786564" y="442595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2" name="Oval 30"/>
          <p:cNvSpPr>
            <a:spLocks noChangeArrowheads="1"/>
          </p:cNvSpPr>
          <p:nvPr/>
        </p:nvSpPr>
        <p:spPr bwMode="auto">
          <a:xfrm>
            <a:off x="7612064" y="4183064"/>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3" name="Oval 31"/>
          <p:cNvSpPr>
            <a:spLocks noChangeArrowheads="1"/>
          </p:cNvSpPr>
          <p:nvPr/>
        </p:nvSpPr>
        <p:spPr bwMode="auto">
          <a:xfrm>
            <a:off x="8229601" y="43815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4" name="Oval 32"/>
          <p:cNvSpPr>
            <a:spLocks noChangeArrowheads="1"/>
          </p:cNvSpPr>
          <p:nvPr/>
        </p:nvSpPr>
        <p:spPr bwMode="auto">
          <a:xfrm>
            <a:off x="5973764" y="2962276"/>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5" name="Oval 33"/>
          <p:cNvSpPr>
            <a:spLocks noChangeArrowheads="1"/>
          </p:cNvSpPr>
          <p:nvPr/>
        </p:nvSpPr>
        <p:spPr bwMode="auto">
          <a:xfrm>
            <a:off x="4151314" y="309245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6" name="Oval 34"/>
          <p:cNvSpPr>
            <a:spLocks noChangeArrowheads="1"/>
          </p:cNvSpPr>
          <p:nvPr/>
        </p:nvSpPr>
        <p:spPr bwMode="auto">
          <a:xfrm>
            <a:off x="7067551" y="3082926"/>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7" name="Oval 35"/>
          <p:cNvSpPr>
            <a:spLocks noChangeArrowheads="1"/>
          </p:cNvSpPr>
          <p:nvPr/>
        </p:nvSpPr>
        <p:spPr bwMode="auto">
          <a:xfrm>
            <a:off x="3294064" y="270033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8" name="Oval 36"/>
          <p:cNvSpPr>
            <a:spLocks noChangeArrowheads="1"/>
          </p:cNvSpPr>
          <p:nvPr/>
        </p:nvSpPr>
        <p:spPr bwMode="auto">
          <a:xfrm>
            <a:off x="4818064" y="3711576"/>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09" name="Oval 37"/>
          <p:cNvSpPr>
            <a:spLocks noChangeArrowheads="1"/>
          </p:cNvSpPr>
          <p:nvPr/>
        </p:nvSpPr>
        <p:spPr bwMode="auto">
          <a:xfrm>
            <a:off x="3460751" y="321468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10" name="Oval 38"/>
          <p:cNvSpPr>
            <a:spLocks noChangeArrowheads="1"/>
          </p:cNvSpPr>
          <p:nvPr/>
        </p:nvSpPr>
        <p:spPr bwMode="auto">
          <a:xfrm>
            <a:off x="2892426" y="3343276"/>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11" name="Oval 39"/>
          <p:cNvSpPr>
            <a:spLocks noChangeArrowheads="1"/>
          </p:cNvSpPr>
          <p:nvPr/>
        </p:nvSpPr>
        <p:spPr bwMode="auto">
          <a:xfrm>
            <a:off x="6429376" y="26035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12" name="Oval 40"/>
          <p:cNvSpPr>
            <a:spLocks noChangeArrowheads="1"/>
          </p:cNvSpPr>
          <p:nvPr/>
        </p:nvSpPr>
        <p:spPr bwMode="auto">
          <a:xfrm>
            <a:off x="8915401" y="2865439"/>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13" name="Oval 41"/>
          <p:cNvSpPr>
            <a:spLocks noChangeArrowheads="1"/>
          </p:cNvSpPr>
          <p:nvPr/>
        </p:nvSpPr>
        <p:spPr bwMode="auto">
          <a:xfrm>
            <a:off x="7885114" y="2601914"/>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7914" name="Oval 42"/>
          <p:cNvSpPr>
            <a:spLocks noChangeArrowheads="1"/>
          </p:cNvSpPr>
          <p:nvPr/>
        </p:nvSpPr>
        <p:spPr bwMode="auto">
          <a:xfrm>
            <a:off x="8839201" y="2057401"/>
            <a:ext cx="231775" cy="231775"/>
          </a:xfrm>
          <a:prstGeom prst="ellipse">
            <a:avLst/>
          </a:prstGeom>
          <a:gradFill rotWithShape="0">
            <a:gsLst>
              <a:gs pos="0">
                <a:srgbClr val="FAFD00"/>
              </a:gs>
              <a:gs pos="100000">
                <a:srgbClr val="FC0128"/>
              </a:gs>
            </a:gsLst>
            <a:path path="shape">
              <a:fillToRect l="50000" t="50000" r="50000" b="50000"/>
            </a:path>
          </a:gradFill>
          <a:ln w="12700">
            <a:solidFill>
              <a:schemeClr val="tx1"/>
            </a:solidFill>
            <a:round/>
            <a:headEnd/>
            <a:tailEnd/>
          </a:ln>
        </p:spPr>
        <p:txBody>
          <a:bodyPr wrap="none" anchor="ctr"/>
          <a:lstStyle/>
          <a:p>
            <a:pPr fontAlgn="base">
              <a:spcBef>
                <a:spcPct val="0"/>
              </a:spcBef>
              <a:spcAft>
                <a:spcPct val="0"/>
              </a:spcAft>
            </a:pPr>
            <a:endParaRPr lang="es-ES_tradnl">
              <a:solidFill>
                <a:srgbClr val="FFFFFF"/>
              </a:solidFill>
            </a:endParaRPr>
          </a:p>
        </p:txBody>
      </p:sp>
      <p:sp>
        <p:nvSpPr>
          <p:cNvPr id="206851" name="Rectangle 3"/>
          <p:cNvSpPr>
            <a:spLocks noChangeArrowheads="1"/>
          </p:cNvSpPr>
          <p:nvPr/>
        </p:nvSpPr>
        <p:spPr bwMode="auto">
          <a:xfrm>
            <a:off x="1676400" y="1"/>
            <a:ext cx="8839200" cy="1012825"/>
          </a:xfrm>
          <a:prstGeom prst="rect">
            <a:avLst/>
          </a:prstGeom>
          <a:noFill/>
          <a:ln w="12700">
            <a:noFill/>
            <a:miter lim="800000"/>
            <a:headEnd/>
            <a:tailEnd/>
          </a:ln>
          <a:effectLst/>
        </p:spPr>
        <p:txBody>
          <a:bodyPr lIns="90488" tIns="44450" rIns="90488" bIns="44450" anchor="ctr"/>
          <a:lstStyle/>
          <a:p>
            <a:pPr algn="ctr" eaLnBrk="0" fontAlgn="base" hangingPunct="0">
              <a:spcBef>
                <a:spcPct val="0"/>
              </a:spcBef>
              <a:spcAft>
                <a:spcPct val="0"/>
              </a:spcAft>
              <a:defRPr/>
            </a:pPr>
            <a:r>
              <a:rPr lang="en-US" sz="4000" b="1" dirty="0">
                <a:solidFill>
                  <a:srgbClr val="FFFFFF"/>
                </a:solidFill>
                <a:effectLst>
                  <a:outerShdw blurRad="38100" dist="38100" dir="2700000" algn="tl">
                    <a:srgbClr val="000000"/>
                  </a:outerShdw>
                </a:effectLst>
              </a:rPr>
              <a:t>CROSS-POLLINATION STRATEGY</a:t>
            </a:r>
          </a:p>
        </p:txBody>
      </p:sp>
    </p:spTree>
    <p:extLst>
      <p:ext uri="{BB962C8B-B14F-4D97-AF65-F5344CB8AC3E}">
        <p14:creationId xmlns:p14="http://schemas.microsoft.com/office/powerpoint/2010/main" val="4189803207"/>
      </p:ext>
    </p:extLst>
  </p:cSld>
  <p:clrMapOvr>
    <a:masterClrMapping/>
  </p:clrMapOvr>
  <p:transition advTm="500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7" name="Group 16"/>
          <p:cNvGrpSpPr/>
          <p:nvPr/>
        </p:nvGrpSpPr>
        <p:grpSpPr>
          <a:xfrm>
            <a:off x="1524000" y="857250"/>
            <a:ext cx="3048000" cy="5143500"/>
            <a:chOff x="0" y="0"/>
            <a:chExt cx="4064000" cy="6858000"/>
          </a:xfrm>
        </p:grpSpPr>
        <p:sp>
          <p:nvSpPr>
            <p:cNvPr id="2" name="Rectangle 1"/>
            <p:cNvSpPr/>
            <p:nvPr/>
          </p:nvSpPr>
          <p:spPr>
            <a:xfrm>
              <a:off x="0" y="0"/>
              <a:ext cx="4064000" cy="6858000"/>
            </a:xfrm>
            <a:prstGeom prst="rect">
              <a:avLst/>
            </a:prstGeom>
            <a:blipFill dpi="0" rotWithShape="1">
              <a:blip r:embed="rId2">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16" name="Rectangle 15"/>
            <p:cNvSpPr/>
            <p:nvPr/>
          </p:nvSpPr>
          <p:spPr>
            <a:xfrm>
              <a:off x="0" y="0"/>
              <a:ext cx="4064000" cy="4000500"/>
            </a:xfrm>
            <a:prstGeom prst="rect">
              <a:avLst/>
            </a:prstGeom>
            <a:gradFill flip="none" rotWithShape="1">
              <a:gsLst>
                <a:gs pos="0">
                  <a:schemeClr val="accent1">
                    <a:lumMod val="67000"/>
                  </a:schemeClr>
                </a:gs>
                <a:gs pos="48000">
                  <a:schemeClr val="accent1">
                    <a:lumMod val="97000"/>
                    <a:lumOff val="3000"/>
                    <a:alpha val="70000"/>
                  </a:schemeClr>
                </a:gs>
                <a:gs pos="100000">
                  <a:schemeClr val="accent1">
                    <a:lumMod val="60000"/>
                    <a:lumOff val="4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grpSp>
          <p:nvGrpSpPr>
            <p:cNvPr id="8" name="Group 7"/>
            <p:cNvGrpSpPr/>
            <p:nvPr/>
          </p:nvGrpSpPr>
          <p:grpSpPr>
            <a:xfrm>
              <a:off x="594426" y="882134"/>
              <a:ext cx="2875148" cy="1043463"/>
              <a:chOff x="594426" y="4781034"/>
              <a:chExt cx="2875148" cy="1043463"/>
            </a:xfrm>
          </p:grpSpPr>
          <p:sp>
            <p:nvSpPr>
              <p:cNvPr id="6" name="Rectangle 5"/>
              <p:cNvSpPr/>
              <p:nvPr/>
            </p:nvSpPr>
            <p:spPr>
              <a:xfrm>
                <a:off x="598701" y="4781034"/>
                <a:ext cx="2866599" cy="492442"/>
              </a:xfrm>
              <a:prstGeom prst="rect">
                <a:avLst/>
              </a:prstGeom>
              <a:ln>
                <a:noFill/>
              </a:ln>
            </p:spPr>
            <p:txBody>
              <a:bodyPr wrap="none">
                <a:spAutoFit/>
              </a:bodyPr>
              <a:lstStyle/>
              <a:p>
                <a:pPr algn="ctr" defTabSz="685756" eaLnBrk="0" fontAlgn="base" hangingPunct="0">
                  <a:spcBef>
                    <a:spcPct val="39000"/>
                  </a:spcBef>
                  <a:spcAft>
                    <a:spcPct val="0"/>
                  </a:spcAft>
                  <a:buClr>
                    <a:srgbClr val="FF0000"/>
                  </a:buClr>
                </a:pPr>
                <a:r>
                  <a:rPr lang="en-US" altLang="en-US" dirty="0">
                    <a:solidFill>
                      <a:srgbClr val="FFFFFF"/>
                    </a:solidFill>
                    <a:latin typeface="Raleway" panose="020B0503030101060003" pitchFamily="34" charset="0"/>
                  </a:rPr>
                  <a:t>Multiple Locations</a:t>
                </a:r>
              </a:p>
            </p:txBody>
          </p:sp>
          <p:sp>
            <p:nvSpPr>
              <p:cNvPr id="7" name="Rectangle 6"/>
              <p:cNvSpPr/>
              <p:nvPr/>
            </p:nvSpPr>
            <p:spPr>
              <a:xfrm>
                <a:off x="594426" y="5085834"/>
                <a:ext cx="2875148" cy="738663"/>
              </a:xfrm>
              <a:prstGeom prst="rect">
                <a:avLst/>
              </a:prstGeom>
              <a:ln>
                <a:noFill/>
              </a:ln>
            </p:spPr>
            <p:txBody>
              <a:bodyPr wrap="none">
                <a:spAutoFit/>
              </a:bodyPr>
              <a:lstStyle/>
              <a:p>
                <a:pPr algn="ctr" defTabSz="685756"/>
                <a:r>
                  <a:rPr lang="en-US" altLang="en-US" sz="3000" b="1" cap="all" dirty="0">
                    <a:solidFill>
                      <a:srgbClr val="FFFFFF"/>
                    </a:solidFill>
                    <a:latin typeface="Raleway" panose="020B0503030101060003" pitchFamily="34" charset="0"/>
                  </a:rPr>
                  <a:t>principle</a:t>
                </a:r>
                <a:endParaRPr lang="en-US" sz="3000" b="1" cap="all" dirty="0">
                  <a:solidFill>
                    <a:srgbClr val="FFFFFF"/>
                  </a:solidFill>
                  <a:latin typeface="Raleway" panose="020B0503030101060003" pitchFamily="34" charset="0"/>
                </a:endParaRPr>
              </a:p>
            </p:txBody>
          </p:sp>
        </p:grpSp>
      </p:grpSp>
      <p:grpSp>
        <p:nvGrpSpPr>
          <p:cNvPr id="19" name="Group 18"/>
          <p:cNvGrpSpPr/>
          <p:nvPr/>
        </p:nvGrpSpPr>
        <p:grpSpPr>
          <a:xfrm>
            <a:off x="4572000" y="857250"/>
            <a:ext cx="3048000" cy="5143500"/>
            <a:chOff x="4064000" y="0"/>
            <a:chExt cx="4064000" cy="6858000"/>
          </a:xfrm>
        </p:grpSpPr>
        <p:sp>
          <p:nvSpPr>
            <p:cNvPr id="18" name="Rectangle 17"/>
            <p:cNvSpPr/>
            <p:nvPr/>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3" name="Rectangle 2"/>
            <p:cNvSpPr/>
            <p:nvPr/>
          </p:nvSpPr>
          <p:spPr>
            <a:xfrm>
              <a:off x="4064000" y="0"/>
              <a:ext cx="4064000" cy="490803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grpSp>
          <p:nvGrpSpPr>
            <p:cNvPr id="10" name="Group 9"/>
            <p:cNvGrpSpPr/>
            <p:nvPr/>
          </p:nvGrpSpPr>
          <p:grpSpPr>
            <a:xfrm>
              <a:off x="4256608" y="4971534"/>
              <a:ext cx="3678786" cy="1043463"/>
              <a:chOff x="192610" y="4781034"/>
              <a:chExt cx="3678786" cy="1043463"/>
            </a:xfrm>
          </p:grpSpPr>
          <p:sp>
            <p:nvSpPr>
              <p:cNvPr id="11" name="Rectangle 10"/>
              <p:cNvSpPr/>
              <p:nvPr/>
            </p:nvSpPr>
            <p:spPr>
              <a:xfrm>
                <a:off x="344363" y="4781034"/>
                <a:ext cx="3375282" cy="492442"/>
              </a:xfrm>
              <a:prstGeom prst="rect">
                <a:avLst/>
              </a:prstGeom>
            </p:spPr>
            <p:txBody>
              <a:bodyPr wrap="none">
                <a:spAutoFit/>
              </a:bodyPr>
              <a:lstStyle/>
              <a:p>
                <a:pPr algn="ctr" defTabSz="685756" eaLnBrk="0" fontAlgn="base" hangingPunct="0">
                  <a:spcBef>
                    <a:spcPct val="39000"/>
                  </a:spcBef>
                  <a:spcAft>
                    <a:spcPct val="0"/>
                  </a:spcAft>
                  <a:buClr>
                    <a:srgbClr val="FF0000"/>
                  </a:buClr>
                </a:pPr>
                <a:r>
                  <a:rPr lang="en-US" altLang="en-US" dirty="0">
                    <a:solidFill>
                      <a:srgbClr val="363F45"/>
                    </a:solidFill>
                    <a:latin typeface="Raleway" panose="020B0503030101060003" pitchFamily="34" charset="0"/>
                  </a:rPr>
                  <a:t>Combinations &amp; Cross</a:t>
                </a:r>
              </a:p>
            </p:txBody>
          </p:sp>
          <p:sp>
            <p:nvSpPr>
              <p:cNvPr id="12" name="Rectangle 11"/>
              <p:cNvSpPr/>
              <p:nvPr/>
            </p:nvSpPr>
            <p:spPr>
              <a:xfrm>
                <a:off x="192610" y="5085834"/>
                <a:ext cx="3678786" cy="738663"/>
              </a:xfrm>
              <a:prstGeom prst="rect">
                <a:avLst/>
              </a:prstGeom>
            </p:spPr>
            <p:txBody>
              <a:bodyPr wrap="none">
                <a:spAutoFit/>
              </a:bodyPr>
              <a:lstStyle/>
              <a:p>
                <a:pPr algn="ctr" defTabSz="685756"/>
                <a:r>
                  <a:rPr lang="en-US" altLang="en-US" sz="3000" b="1" cap="all" dirty="0">
                    <a:solidFill>
                      <a:srgbClr val="363F45"/>
                    </a:solidFill>
                    <a:latin typeface="Raleway" panose="020B0503030101060003" pitchFamily="34" charset="0"/>
                  </a:rPr>
                  <a:t>Pollination</a:t>
                </a:r>
                <a:endParaRPr lang="en-US" sz="3000" b="1" cap="all" dirty="0">
                  <a:solidFill>
                    <a:srgbClr val="363F45"/>
                  </a:solidFill>
                  <a:latin typeface="Raleway" panose="020B0503030101060003" pitchFamily="34" charset="0"/>
                </a:endParaRPr>
              </a:p>
            </p:txBody>
          </p:sp>
        </p:grpSp>
      </p:grpSp>
      <p:grpSp>
        <p:nvGrpSpPr>
          <p:cNvPr id="21" name="Group 20"/>
          <p:cNvGrpSpPr/>
          <p:nvPr/>
        </p:nvGrpSpPr>
        <p:grpSpPr>
          <a:xfrm>
            <a:off x="7620000" y="524261"/>
            <a:ext cx="3048000" cy="5476489"/>
            <a:chOff x="8128000" y="-443985"/>
            <a:chExt cx="4064000" cy="7301985"/>
          </a:xfrm>
        </p:grpSpPr>
        <p:sp>
          <p:nvSpPr>
            <p:cNvPr id="4" name="Rectangle 3"/>
            <p:cNvSpPr/>
            <p:nvPr/>
          </p:nvSpPr>
          <p:spPr>
            <a:xfrm>
              <a:off x="8128000" y="0"/>
              <a:ext cx="4064000" cy="6858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20" name="Rectangle 19"/>
            <p:cNvSpPr/>
            <p:nvPr/>
          </p:nvSpPr>
          <p:spPr>
            <a:xfrm>
              <a:off x="8128000" y="-443985"/>
              <a:ext cx="4064000" cy="4000500"/>
            </a:xfrm>
            <a:prstGeom prst="rect">
              <a:avLst/>
            </a:prstGeom>
            <a:gradFill flip="none" rotWithShape="1">
              <a:gsLst>
                <a:gs pos="0">
                  <a:srgbClr val="000000"/>
                </a:gs>
                <a:gs pos="4800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grpSp>
          <p:nvGrpSpPr>
            <p:cNvPr id="13" name="Group 12"/>
            <p:cNvGrpSpPr/>
            <p:nvPr/>
          </p:nvGrpSpPr>
          <p:grpSpPr>
            <a:xfrm>
              <a:off x="8723496" y="128824"/>
              <a:ext cx="2873009" cy="984884"/>
              <a:chOff x="595499" y="4027724"/>
              <a:chExt cx="2873009" cy="984884"/>
            </a:xfrm>
          </p:grpSpPr>
          <p:sp>
            <p:nvSpPr>
              <p:cNvPr id="14" name="Rectangle 13"/>
              <p:cNvSpPr/>
              <p:nvPr/>
            </p:nvSpPr>
            <p:spPr>
              <a:xfrm>
                <a:off x="1095639" y="4027724"/>
                <a:ext cx="1872736" cy="492441"/>
              </a:xfrm>
              <a:prstGeom prst="rect">
                <a:avLst/>
              </a:prstGeom>
            </p:spPr>
            <p:txBody>
              <a:bodyPr wrap="none">
                <a:spAutoFit/>
              </a:bodyPr>
              <a:lstStyle/>
              <a:p>
                <a:pPr algn="ctr" defTabSz="685756" eaLnBrk="0" fontAlgn="base" hangingPunct="0">
                  <a:spcBef>
                    <a:spcPct val="39000"/>
                  </a:spcBef>
                  <a:spcAft>
                    <a:spcPct val="0"/>
                  </a:spcAft>
                  <a:buClr>
                    <a:srgbClr val="FF0000"/>
                  </a:buClr>
                </a:pPr>
                <a:r>
                  <a:rPr lang="en-US" altLang="en-US" dirty="0">
                    <a:solidFill>
                      <a:srgbClr val="FFFFFF"/>
                    </a:solidFill>
                    <a:latin typeface="Raleway" panose="020B0503030101060003" pitchFamily="34" charset="0"/>
                  </a:rPr>
                  <a:t>The Key To</a:t>
                </a:r>
              </a:p>
            </p:txBody>
          </p:sp>
          <p:sp>
            <p:nvSpPr>
              <p:cNvPr id="15" name="Rectangle 14"/>
              <p:cNvSpPr/>
              <p:nvPr/>
            </p:nvSpPr>
            <p:spPr>
              <a:xfrm>
                <a:off x="595499" y="4273945"/>
                <a:ext cx="2873009" cy="738663"/>
              </a:xfrm>
              <a:prstGeom prst="rect">
                <a:avLst/>
              </a:prstGeom>
            </p:spPr>
            <p:txBody>
              <a:bodyPr wrap="none">
                <a:spAutoFit/>
              </a:bodyPr>
              <a:lstStyle/>
              <a:p>
                <a:pPr algn="ctr" defTabSz="685756"/>
                <a:r>
                  <a:rPr lang="en-US" altLang="en-US" sz="3000" b="1" cap="all" dirty="0">
                    <a:solidFill>
                      <a:srgbClr val="FFFFFF"/>
                    </a:solidFill>
                    <a:latin typeface="Raleway" panose="020B0503030101060003" pitchFamily="34" charset="0"/>
                  </a:rPr>
                  <a:t>Leverage</a:t>
                </a:r>
                <a:endParaRPr lang="en-US" sz="3000" b="1" cap="all" dirty="0">
                  <a:solidFill>
                    <a:srgbClr val="FFFFFF"/>
                  </a:solidFill>
                  <a:latin typeface="Raleway" panose="020B0503030101060003" pitchFamily="34" charset="0"/>
                </a:endParaRPr>
              </a:p>
            </p:txBody>
          </p:sp>
        </p:grpSp>
      </p:grpSp>
    </p:spTree>
    <p:extLst>
      <p:ext uri="{BB962C8B-B14F-4D97-AF65-F5344CB8AC3E}">
        <p14:creationId xmlns:p14="http://schemas.microsoft.com/office/powerpoint/2010/main" val="217860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857251"/>
            <a:ext cx="12191999" cy="29432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2" name="Rectangle 1"/>
          <p:cNvSpPr/>
          <p:nvPr/>
        </p:nvSpPr>
        <p:spPr>
          <a:xfrm>
            <a:off x="1981200" y="2680606"/>
            <a:ext cx="1568184" cy="15621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3" name="Rectangle 2"/>
          <p:cNvSpPr/>
          <p:nvPr/>
        </p:nvSpPr>
        <p:spPr>
          <a:xfrm>
            <a:off x="1981200" y="4378066"/>
            <a:ext cx="1568184" cy="66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56"/>
            <a:r>
              <a:rPr lang="en-US" altLang="en-US" sz="1600" dirty="0">
                <a:solidFill>
                  <a:srgbClr val="FFFF00"/>
                </a:solidFill>
                <a:latin typeface="Raleway" panose="020B0503030101060003" pitchFamily="34" charset="0"/>
                <a:ea typeface="Roboto Light" panose="02000000000000000000" pitchFamily="2" charset="0"/>
              </a:rPr>
              <a:t>The Ultimate Leverage </a:t>
            </a:r>
            <a:endParaRPr lang="en-US" sz="1600" dirty="0">
              <a:solidFill>
                <a:srgbClr val="FFFF00"/>
              </a:solidFill>
              <a:latin typeface="Raleway" panose="020B0503030101060003" pitchFamily="34" charset="0"/>
              <a:ea typeface="Roboto Light" panose="02000000000000000000" pitchFamily="2" charset="0"/>
            </a:endParaRPr>
          </a:p>
        </p:txBody>
      </p:sp>
      <p:sp>
        <p:nvSpPr>
          <p:cNvPr id="6" name="Rectangle 5"/>
          <p:cNvSpPr/>
          <p:nvPr/>
        </p:nvSpPr>
        <p:spPr>
          <a:xfrm>
            <a:off x="3651317" y="2680606"/>
            <a:ext cx="1568184" cy="15621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7" name="Rectangle 6"/>
          <p:cNvSpPr/>
          <p:nvPr/>
        </p:nvSpPr>
        <p:spPr>
          <a:xfrm>
            <a:off x="3651317" y="4378066"/>
            <a:ext cx="1568184" cy="66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56"/>
            <a:r>
              <a:rPr lang="en-US" altLang="en-US" sz="1600" dirty="0">
                <a:solidFill>
                  <a:srgbClr val="FFFF00"/>
                </a:solidFill>
                <a:latin typeface="Raleway" panose="020B0503030101060003" pitchFamily="34" charset="0"/>
                <a:ea typeface="Roboto Light" panose="02000000000000000000" pitchFamily="2" charset="0"/>
              </a:rPr>
              <a:t>Work Three to Four Legs Per Night</a:t>
            </a:r>
            <a:endParaRPr lang="en-US" sz="1600" dirty="0">
              <a:solidFill>
                <a:srgbClr val="FFFF00"/>
              </a:solidFill>
              <a:latin typeface="Raleway" panose="020B0503030101060003" pitchFamily="34" charset="0"/>
              <a:ea typeface="Roboto Light" panose="02000000000000000000" pitchFamily="2" charset="0"/>
            </a:endParaRPr>
          </a:p>
        </p:txBody>
      </p:sp>
      <p:sp>
        <p:nvSpPr>
          <p:cNvPr id="9" name="Rectangle 8"/>
          <p:cNvSpPr/>
          <p:nvPr/>
        </p:nvSpPr>
        <p:spPr>
          <a:xfrm>
            <a:off x="5321432" y="2680606"/>
            <a:ext cx="1568184" cy="15621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10" name="Rectangle 9"/>
          <p:cNvSpPr/>
          <p:nvPr/>
        </p:nvSpPr>
        <p:spPr>
          <a:xfrm>
            <a:off x="5264085" y="4378066"/>
            <a:ext cx="1670115" cy="66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56"/>
            <a:r>
              <a:rPr lang="en-US" altLang="en-US" sz="1600" dirty="0">
                <a:solidFill>
                  <a:srgbClr val="FFFF00"/>
                </a:solidFill>
                <a:latin typeface="Raleway" panose="020B0503030101060003" pitchFamily="34" charset="0"/>
                <a:ea typeface="Roboto Light" panose="02000000000000000000" pitchFamily="2" charset="0"/>
              </a:rPr>
              <a:t>Recruit, Train, &amp; Retain All at the</a:t>
            </a:r>
          </a:p>
          <a:p>
            <a:pPr algn="ctr" defTabSz="685756"/>
            <a:r>
              <a:rPr lang="en-US" altLang="en-US" sz="1600" dirty="0">
                <a:solidFill>
                  <a:srgbClr val="FFFF00"/>
                </a:solidFill>
                <a:latin typeface="Raleway" panose="020B0503030101060003" pitchFamily="34" charset="0"/>
                <a:ea typeface="Roboto Light" panose="02000000000000000000" pitchFamily="2" charset="0"/>
              </a:rPr>
              <a:t>same time</a:t>
            </a:r>
            <a:endParaRPr lang="en-US" sz="1600" dirty="0">
              <a:solidFill>
                <a:srgbClr val="FFFF00"/>
              </a:solidFill>
              <a:latin typeface="Raleway" panose="020B0503030101060003" pitchFamily="34" charset="0"/>
              <a:ea typeface="Roboto Light" panose="02000000000000000000" pitchFamily="2" charset="0"/>
            </a:endParaRPr>
          </a:p>
        </p:txBody>
      </p:sp>
      <p:sp>
        <p:nvSpPr>
          <p:cNvPr id="12" name="Rectangle 11"/>
          <p:cNvSpPr/>
          <p:nvPr/>
        </p:nvSpPr>
        <p:spPr>
          <a:xfrm>
            <a:off x="6991550" y="2680606"/>
            <a:ext cx="1568184" cy="15621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13" name="Rectangle 12"/>
          <p:cNvSpPr/>
          <p:nvPr/>
        </p:nvSpPr>
        <p:spPr>
          <a:xfrm>
            <a:off x="6991550" y="4378066"/>
            <a:ext cx="1568184" cy="66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56"/>
            <a:r>
              <a:rPr lang="en-US" altLang="en-US" sz="1600" dirty="0">
                <a:solidFill>
                  <a:srgbClr val="FFFF00"/>
                </a:solidFill>
                <a:latin typeface="Raleway" panose="020B0503030101060003" pitchFamily="34" charset="0"/>
                <a:ea typeface="Roboto Light" panose="02000000000000000000" pitchFamily="2" charset="0"/>
              </a:rPr>
              <a:t>Plug People In</a:t>
            </a:r>
            <a:endParaRPr lang="en-US" sz="1600" dirty="0">
              <a:solidFill>
                <a:srgbClr val="FFFF00"/>
              </a:solidFill>
              <a:latin typeface="Raleway" panose="020B0503030101060003" pitchFamily="34" charset="0"/>
              <a:ea typeface="Roboto Light" panose="02000000000000000000" pitchFamily="2" charset="0"/>
            </a:endParaRPr>
          </a:p>
        </p:txBody>
      </p:sp>
      <p:sp>
        <p:nvSpPr>
          <p:cNvPr id="17" name="Rectangle 16"/>
          <p:cNvSpPr/>
          <p:nvPr/>
        </p:nvSpPr>
        <p:spPr>
          <a:xfrm>
            <a:off x="8661667" y="2680606"/>
            <a:ext cx="1568184" cy="15621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165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56"/>
            <a:endParaRPr lang="en-US" sz="1350" dirty="0">
              <a:solidFill>
                <a:srgbClr val="363F45"/>
              </a:solidFill>
            </a:endParaRPr>
          </a:p>
        </p:txBody>
      </p:sp>
      <p:sp>
        <p:nvSpPr>
          <p:cNvPr id="18" name="Rectangle 17"/>
          <p:cNvSpPr/>
          <p:nvPr/>
        </p:nvSpPr>
        <p:spPr>
          <a:xfrm>
            <a:off x="8661667" y="4378066"/>
            <a:ext cx="1568184" cy="663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756"/>
            <a:r>
              <a:rPr lang="en-US" altLang="en-US" sz="1600" dirty="0">
                <a:solidFill>
                  <a:srgbClr val="FFFF00"/>
                </a:solidFill>
                <a:latin typeface="Raleway" panose="020B0503030101060003" pitchFamily="34" charset="0"/>
                <a:ea typeface="Roboto Light" panose="02000000000000000000" pitchFamily="2" charset="0"/>
              </a:rPr>
              <a:t>Credibility Multiplier</a:t>
            </a:r>
            <a:endParaRPr lang="en-US" sz="1600" dirty="0">
              <a:solidFill>
                <a:srgbClr val="FFFF00"/>
              </a:solidFill>
              <a:latin typeface="Raleway" panose="020B0503030101060003" pitchFamily="34" charset="0"/>
              <a:ea typeface="Roboto Light" panose="02000000000000000000" pitchFamily="2" charset="0"/>
            </a:endParaRPr>
          </a:p>
        </p:txBody>
      </p:sp>
      <p:sp>
        <p:nvSpPr>
          <p:cNvPr id="14" name="Rectangle 13"/>
          <p:cNvSpPr/>
          <p:nvPr/>
        </p:nvSpPr>
        <p:spPr>
          <a:xfrm>
            <a:off x="4345042" y="1593688"/>
            <a:ext cx="3501920" cy="769441"/>
          </a:xfrm>
          <a:prstGeom prst="rect">
            <a:avLst/>
          </a:prstGeom>
        </p:spPr>
        <p:txBody>
          <a:bodyPr wrap="none">
            <a:spAutoFit/>
          </a:bodyPr>
          <a:lstStyle/>
          <a:p>
            <a:pPr algn="ctr" defTabSz="685756" fontAlgn="base">
              <a:spcBef>
                <a:spcPct val="50000"/>
              </a:spcBef>
              <a:spcAft>
                <a:spcPct val="0"/>
              </a:spcAft>
            </a:pPr>
            <a:r>
              <a:rPr lang="en-US" altLang="en-US" sz="4400" cap="all" spc="-225" dirty="0">
                <a:solidFill>
                  <a:srgbClr val="FFFFFF"/>
                </a:solidFill>
                <a:latin typeface="Lato Black" panose="020F0A02020204030203" pitchFamily="34" charset="0"/>
              </a:rPr>
              <a:t>Combinations</a:t>
            </a:r>
          </a:p>
        </p:txBody>
      </p:sp>
      <p:sp>
        <p:nvSpPr>
          <p:cNvPr id="15" name="Rectangle 14"/>
          <p:cNvSpPr/>
          <p:nvPr/>
        </p:nvSpPr>
        <p:spPr>
          <a:xfrm>
            <a:off x="4060733" y="5494108"/>
            <a:ext cx="4089581" cy="769441"/>
          </a:xfrm>
          <a:prstGeom prst="rect">
            <a:avLst/>
          </a:prstGeom>
        </p:spPr>
        <p:txBody>
          <a:bodyPr wrap="none">
            <a:spAutoFit/>
          </a:bodyPr>
          <a:lstStyle/>
          <a:p>
            <a:pPr algn="ctr" defTabSz="685756" fontAlgn="base">
              <a:spcBef>
                <a:spcPct val="50000"/>
              </a:spcBef>
              <a:spcAft>
                <a:spcPct val="0"/>
              </a:spcAft>
            </a:pPr>
            <a:r>
              <a:rPr lang="en-US" altLang="en-US" sz="4400" dirty="0">
                <a:solidFill>
                  <a:prstClr val="white"/>
                </a:solidFill>
                <a:latin typeface="Times New Roman" panose="02020603050405020304" pitchFamily="18" charset="0"/>
                <a:cs typeface="Times New Roman" panose="02020603050405020304" pitchFamily="18" charset="0"/>
              </a:rPr>
              <a:t>Cross Pollination</a:t>
            </a:r>
          </a:p>
        </p:txBody>
      </p:sp>
    </p:spTree>
    <p:extLst>
      <p:ext uri="{BB962C8B-B14F-4D97-AF65-F5344CB8AC3E}">
        <p14:creationId xmlns:p14="http://schemas.microsoft.com/office/powerpoint/2010/main" val="35275359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Common Leg Placement</a:t>
            </a:r>
            <a:endParaRPr lang="zh-TW" altLang="en-US" dirty="0"/>
          </a:p>
        </p:txBody>
      </p:sp>
      <p:sp>
        <p:nvSpPr>
          <p:cNvPr id="3" name="Content Placeholder 2"/>
          <p:cNvSpPr>
            <a:spLocks noGrp="1"/>
          </p:cNvSpPr>
          <p:nvPr>
            <p:ph idx="1"/>
          </p:nvPr>
        </p:nvSpPr>
        <p:spPr>
          <a:xfrm>
            <a:off x="1074057" y="2162629"/>
            <a:ext cx="10268857" cy="3730171"/>
          </a:xfrm>
        </p:spPr>
        <p:txBody>
          <a:bodyPr/>
          <a:lstStyle/>
          <a:p>
            <a:pPr marL="0" indent="0" algn="ctr">
              <a:buNone/>
            </a:pPr>
            <a:r>
              <a:rPr lang="en-US" altLang="zh-TW" sz="3600" dirty="0">
                <a:solidFill>
                  <a:srgbClr val="FFFF00"/>
                </a:solidFill>
              </a:rPr>
              <a:t>Build a power line (life line) at a new market country by placing new people from this new market country at the common leg first</a:t>
            </a:r>
            <a:endParaRPr lang="zh-TW" altLang="en-US" sz="3600" dirty="0">
              <a:solidFill>
                <a:srgbClr val="FFFF00"/>
              </a:solidFill>
            </a:endParaRPr>
          </a:p>
        </p:txBody>
      </p:sp>
    </p:spTree>
    <p:extLst>
      <p:ext uri="{BB962C8B-B14F-4D97-AF65-F5344CB8AC3E}">
        <p14:creationId xmlns:p14="http://schemas.microsoft.com/office/powerpoint/2010/main" val="2658061828"/>
      </p:ext>
    </p:extLst>
  </p:cSld>
  <p:clrMapOvr>
    <a:masterClrMapping/>
  </p:clrMapOvr>
  <p:transition advTm="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192" y="1969477"/>
            <a:ext cx="8721970" cy="1323439"/>
          </a:xfrm>
          <a:prstGeom prst="rect">
            <a:avLst/>
          </a:prstGeom>
        </p:spPr>
        <p:txBody>
          <a:bodyPr wrap="square">
            <a:spAutoFit/>
          </a:bodyPr>
          <a:lstStyle/>
          <a:p>
            <a:pPr algn="ctr"/>
            <a:r>
              <a:rPr lang="en-US" sz="4000" cap="all" dirty="0">
                <a:solidFill>
                  <a:srgbClr val="FFFFFF"/>
                </a:solidFill>
              </a:rPr>
              <a:t>Global Meeting, Training and Seminar System (GMTSS)</a:t>
            </a:r>
            <a:endParaRPr lang="en-US" sz="7200" cap="all" dirty="0">
              <a:solidFill>
                <a:srgbClr val="FFFFFF"/>
              </a:solidFill>
            </a:endParaRPr>
          </a:p>
        </p:txBody>
      </p:sp>
      <p:sp>
        <p:nvSpPr>
          <p:cNvPr id="3" name="Rectangle 2"/>
          <p:cNvSpPr/>
          <p:nvPr/>
        </p:nvSpPr>
        <p:spPr>
          <a:xfrm>
            <a:off x="626983" y="3848744"/>
            <a:ext cx="10755163" cy="2031325"/>
          </a:xfrm>
          <a:prstGeom prst="rect">
            <a:avLst/>
          </a:prstGeom>
        </p:spPr>
        <p:txBody>
          <a:bodyPr wrap="square">
            <a:spAutoFit/>
          </a:bodyPr>
          <a:lstStyle/>
          <a:p>
            <a:pPr algn="ctr" rtl="1">
              <a:lnSpc>
                <a:spcPct val="150000"/>
              </a:lnSpc>
              <a:defRPr/>
            </a:pPr>
            <a:r>
              <a:rPr lang="en-US" sz="2800" dirty="0">
                <a:solidFill>
                  <a:srgbClr val="FFFF00"/>
                </a:solidFill>
              </a:rPr>
              <a:t>A proven system of meetings, seminars and events that provide new and established UnFranchise</a:t>
            </a:r>
            <a:r>
              <a:rPr lang="en-US" sz="2800" baseline="30000" dirty="0">
                <a:ln w="3175">
                  <a:noFill/>
                </a:ln>
                <a:solidFill>
                  <a:srgbClr val="FFFF00"/>
                </a:solidFill>
              </a:rPr>
              <a:t>®</a:t>
            </a:r>
            <a:r>
              <a:rPr lang="en-US" sz="2800" dirty="0">
                <a:solidFill>
                  <a:srgbClr val="FFFF00"/>
                </a:solidFill>
              </a:rPr>
              <a:t> Owners with individual learning opportunities that contribute to </a:t>
            </a:r>
            <a:r>
              <a:rPr lang="en-US" sz="2800" dirty="0" err="1">
                <a:solidFill>
                  <a:srgbClr val="FFFF00"/>
                </a:solidFill>
              </a:rPr>
              <a:t>standardised</a:t>
            </a:r>
            <a:r>
              <a:rPr lang="en-US" sz="2800" dirty="0">
                <a:solidFill>
                  <a:srgbClr val="FFFF00"/>
                </a:solidFill>
              </a:rPr>
              <a:t> and effective training</a:t>
            </a:r>
          </a:p>
        </p:txBody>
      </p:sp>
      <p:cxnSp>
        <p:nvCxnSpPr>
          <p:cNvPr id="5" name="Straight Connector 4"/>
          <p:cNvCxnSpPr/>
          <p:nvPr/>
        </p:nvCxnSpPr>
        <p:spPr>
          <a:xfrm>
            <a:off x="1072839" y="3610708"/>
            <a:ext cx="1004667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79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910" y="6043246"/>
            <a:ext cx="5580369" cy="81475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11482"/>
          <a:stretch/>
        </p:blipFill>
        <p:spPr>
          <a:xfrm>
            <a:off x="0" y="0"/>
            <a:ext cx="5564459" cy="6070542"/>
          </a:xfrm>
          <a:prstGeom prst="rect">
            <a:avLst/>
          </a:prstGeom>
        </p:spPr>
      </p:pic>
      <p:sp>
        <p:nvSpPr>
          <p:cNvPr id="3" name="Rectangle 2"/>
          <p:cNvSpPr/>
          <p:nvPr/>
        </p:nvSpPr>
        <p:spPr>
          <a:xfrm>
            <a:off x="0" y="2741461"/>
            <a:ext cx="5580184" cy="3333467"/>
          </a:xfrm>
          <a:prstGeom prst="rect">
            <a:avLst/>
          </a:prstGeom>
          <a:gradFill>
            <a:gsLst>
              <a:gs pos="0">
                <a:schemeClr val="tx1">
                  <a:alpha val="0"/>
                </a:schemeClr>
              </a:gs>
              <a:gs pos="40000">
                <a:schemeClr val="tx1">
                  <a:alpha val="5000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5910" y="5524300"/>
            <a:ext cx="5580184" cy="1261884"/>
          </a:xfrm>
          <a:prstGeom prst="rect">
            <a:avLst/>
          </a:prstGeom>
        </p:spPr>
        <p:txBody>
          <a:bodyPr wrap="square">
            <a:spAutoFit/>
          </a:bodyPr>
          <a:lstStyle/>
          <a:p>
            <a:pPr algn="ctr"/>
            <a:r>
              <a:rPr lang="en-US" sz="4800" cap="all" dirty="0">
                <a:ln w="3175">
                  <a:noFill/>
                </a:ln>
                <a:solidFill>
                  <a:prstClr val="white"/>
                </a:solidFill>
              </a:rPr>
              <a:t>Selling Tickets </a:t>
            </a:r>
          </a:p>
          <a:p>
            <a:pPr algn="ctr"/>
            <a:r>
              <a:rPr lang="en-US" sz="2800" cap="all" dirty="0">
                <a:ln w="3175">
                  <a:noFill/>
                </a:ln>
                <a:solidFill>
                  <a:prstClr val="white"/>
                </a:solidFill>
              </a:rPr>
              <a:t>(education)</a:t>
            </a:r>
          </a:p>
        </p:txBody>
      </p:sp>
      <p:sp>
        <p:nvSpPr>
          <p:cNvPr id="6" name="Rectangle 5"/>
          <p:cNvSpPr/>
          <p:nvPr/>
        </p:nvSpPr>
        <p:spPr>
          <a:xfrm>
            <a:off x="6096000" y="682234"/>
            <a:ext cx="5710518" cy="591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3175">
                  <a:noFill/>
                </a:ln>
                <a:solidFill>
                  <a:prstClr val="white"/>
                </a:solidFill>
                <a:ea typeface="MS PGothic" pitchFamily="34" charset="-128"/>
                <a:cs typeface="Arial" pitchFamily="34" charset="0"/>
              </a:rPr>
              <a:t>After showing the plan (follow up)</a:t>
            </a:r>
          </a:p>
        </p:txBody>
      </p:sp>
      <p:sp>
        <p:nvSpPr>
          <p:cNvPr id="7" name="Rectangle 6"/>
          <p:cNvSpPr/>
          <p:nvPr/>
        </p:nvSpPr>
        <p:spPr>
          <a:xfrm>
            <a:off x="6096000" y="1658581"/>
            <a:ext cx="5710518" cy="591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3175">
                  <a:noFill/>
                </a:ln>
                <a:solidFill>
                  <a:prstClr val="white"/>
                </a:solidFill>
                <a:ea typeface="MS PGothic" pitchFamily="34" charset="-128"/>
                <a:cs typeface="Arial" pitchFamily="34" charset="0"/>
              </a:rPr>
              <a:t>After the UBP</a:t>
            </a:r>
          </a:p>
        </p:txBody>
      </p:sp>
      <p:sp>
        <p:nvSpPr>
          <p:cNvPr id="8" name="Rectangle 7"/>
          <p:cNvSpPr/>
          <p:nvPr/>
        </p:nvSpPr>
        <p:spPr>
          <a:xfrm>
            <a:off x="6096000" y="2634928"/>
            <a:ext cx="5710518" cy="591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3175">
                  <a:noFill/>
                </a:ln>
                <a:solidFill>
                  <a:prstClr val="white"/>
                </a:solidFill>
                <a:ea typeface="MS PGothic" pitchFamily="34" charset="-128"/>
                <a:cs typeface="Arial" pitchFamily="34" charset="0"/>
              </a:rPr>
              <a:t>During new business owner registration</a:t>
            </a:r>
          </a:p>
        </p:txBody>
      </p:sp>
      <p:sp>
        <p:nvSpPr>
          <p:cNvPr id="9" name="Rectangle 8"/>
          <p:cNvSpPr/>
          <p:nvPr/>
        </p:nvSpPr>
        <p:spPr>
          <a:xfrm>
            <a:off x="6096000" y="4587622"/>
            <a:ext cx="5710518" cy="591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3175">
                  <a:noFill/>
                </a:ln>
                <a:solidFill>
                  <a:prstClr val="white"/>
                </a:solidFill>
                <a:ea typeface="MS PGothic" pitchFamily="34" charset="-128"/>
                <a:cs typeface="Arial" pitchFamily="34" charset="0"/>
              </a:rPr>
              <a:t>During call workshops</a:t>
            </a:r>
          </a:p>
        </p:txBody>
      </p:sp>
      <p:sp>
        <p:nvSpPr>
          <p:cNvPr id="10" name="Rectangle 9"/>
          <p:cNvSpPr/>
          <p:nvPr/>
        </p:nvSpPr>
        <p:spPr>
          <a:xfrm>
            <a:off x="6096000" y="5563968"/>
            <a:ext cx="5710518" cy="591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3175">
                  <a:noFill/>
                </a:ln>
                <a:solidFill>
                  <a:prstClr val="white"/>
                </a:solidFill>
                <a:ea typeface="MS PGothic" pitchFamily="34" charset="-128"/>
                <a:cs typeface="Arial" pitchFamily="34" charset="0"/>
              </a:rPr>
              <a:t>Call stable and waiting</a:t>
            </a:r>
          </a:p>
        </p:txBody>
      </p:sp>
      <p:sp>
        <p:nvSpPr>
          <p:cNvPr id="12" name="Rectangle 11"/>
          <p:cNvSpPr/>
          <p:nvPr/>
        </p:nvSpPr>
        <p:spPr>
          <a:xfrm>
            <a:off x="6096000" y="3611275"/>
            <a:ext cx="5710518" cy="5912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3175">
                  <a:noFill/>
                </a:ln>
                <a:solidFill>
                  <a:prstClr val="white"/>
                </a:solidFill>
                <a:ea typeface="MS PGothic" pitchFamily="34" charset="-128"/>
                <a:cs typeface="Arial" pitchFamily="34" charset="0"/>
              </a:rPr>
              <a:t>Create a sense of urgency</a:t>
            </a:r>
          </a:p>
        </p:txBody>
      </p:sp>
    </p:spTree>
    <p:extLst>
      <p:ext uri="{BB962C8B-B14F-4D97-AF65-F5344CB8AC3E}">
        <p14:creationId xmlns:p14="http://schemas.microsoft.com/office/powerpoint/2010/main" val="36735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2017 ma World Conference at Miami, FL</a:t>
            </a:r>
            <a:br>
              <a:rPr lang="en-US" altLang="zh-TW" dirty="0"/>
            </a:br>
            <a:r>
              <a:rPr lang="en-US" altLang="zh-TW" sz="3600" dirty="0"/>
              <a:t>(Feb. 9-11, 2017)</a:t>
            </a:r>
            <a:endParaRPr lang="zh-TW" alt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399" y="1930400"/>
            <a:ext cx="10443029" cy="4862286"/>
          </a:xfrm>
        </p:spPr>
      </p:pic>
    </p:spTree>
    <p:extLst>
      <p:ext uri="{BB962C8B-B14F-4D97-AF65-F5344CB8AC3E}">
        <p14:creationId xmlns:p14="http://schemas.microsoft.com/office/powerpoint/2010/main" val="1991117574"/>
      </p:ext>
    </p:extLst>
  </p:cSld>
  <p:clrMapOvr>
    <a:masterClrMapping/>
  </p:clrMapOvr>
  <p:transition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Rewards for Entering New Market Countries</a:t>
            </a:r>
            <a:endParaRPr lang="zh-TW" altLang="en-US" dirty="0"/>
          </a:p>
        </p:txBody>
      </p:sp>
      <p:sp>
        <p:nvSpPr>
          <p:cNvPr id="3" name="Content Placeholder 2"/>
          <p:cNvSpPr>
            <a:spLocks noGrp="1"/>
          </p:cNvSpPr>
          <p:nvPr>
            <p:ph idx="1"/>
          </p:nvPr>
        </p:nvSpPr>
        <p:spPr>
          <a:xfrm>
            <a:off x="914400" y="1922206"/>
            <a:ext cx="10363200" cy="3306097"/>
          </a:xfrm>
        </p:spPr>
        <p:txBody>
          <a:bodyPr/>
          <a:lstStyle/>
          <a:p>
            <a:r>
              <a:rPr lang="en-US" altLang="zh-TW" dirty="0" err="1">
                <a:solidFill>
                  <a:srgbClr val="FFFF00"/>
                </a:solidFill>
              </a:rPr>
              <a:t>Realise</a:t>
            </a:r>
            <a:r>
              <a:rPr lang="en-US" altLang="zh-TW" dirty="0">
                <a:solidFill>
                  <a:srgbClr val="FFFF00"/>
                </a:solidFill>
              </a:rPr>
              <a:t> your dream of financial independence and time freedom faster </a:t>
            </a:r>
          </a:p>
          <a:p>
            <a:r>
              <a:rPr lang="en-US" altLang="zh-TW" dirty="0">
                <a:solidFill>
                  <a:srgbClr val="FFFF00"/>
                </a:solidFill>
              </a:rPr>
              <a:t>Increase the profitability and stability of your existing </a:t>
            </a:r>
            <a:r>
              <a:rPr lang="en-US" altLang="zh-TW" dirty="0" err="1">
                <a:solidFill>
                  <a:srgbClr val="FFFF00"/>
                </a:solidFill>
              </a:rPr>
              <a:t>organisation</a:t>
            </a:r>
            <a:r>
              <a:rPr lang="en-US" altLang="zh-TW" dirty="0">
                <a:solidFill>
                  <a:srgbClr val="FFFF00"/>
                </a:solidFill>
              </a:rPr>
              <a:t> faster</a:t>
            </a:r>
          </a:p>
          <a:p>
            <a:r>
              <a:rPr lang="en-US" altLang="zh-TW" dirty="0">
                <a:solidFill>
                  <a:srgbClr val="FFFF00"/>
                </a:solidFill>
              </a:rPr>
              <a:t>Speed up the effectiveness and efficiency of training junior leaders</a:t>
            </a:r>
            <a:endParaRPr lang="zh-TW" alt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730" y="5397909"/>
            <a:ext cx="2679290" cy="14081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839" y="5397910"/>
            <a:ext cx="3229896" cy="1460090"/>
          </a:xfrm>
          <a:prstGeom prst="rect">
            <a:avLst/>
          </a:prstGeom>
        </p:spPr>
      </p:pic>
    </p:spTree>
    <p:extLst>
      <p:ext uri="{BB962C8B-B14F-4D97-AF65-F5344CB8AC3E}">
        <p14:creationId xmlns:p14="http://schemas.microsoft.com/office/powerpoint/2010/main" val="199246499"/>
      </p:ext>
    </p:extLst>
  </p:cSld>
  <p:clrMapOvr>
    <a:masterClrMapping/>
  </p:clrMapOvr>
  <p:transition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Rewards for Entering New Market Countries</a:t>
            </a:r>
            <a:endParaRPr lang="zh-TW" altLang="en-US" dirty="0"/>
          </a:p>
        </p:txBody>
      </p:sp>
      <p:sp>
        <p:nvSpPr>
          <p:cNvPr id="3" name="Content Placeholder 2"/>
          <p:cNvSpPr>
            <a:spLocks noGrp="1"/>
          </p:cNvSpPr>
          <p:nvPr>
            <p:ph idx="1"/>
          </p:nvPr>
        </p:nvSpPr>
        <p:spPr>
          <a:xfrm>
            <a:off x="528033" y="1922206"/>
            <a:ext cx="11372045" cy="3306097"/>
          </a:xfrm>
        </p:spPr>
        <p:txBody>
          <a:bodyPr/>
          <a:lstStyle/>
          <a:p>
            <a:r>
              <a:rPr lang="en-US" altLang="zh-TW" dirty="0">
                <a:solidFill>
                  <a:srgbClr val="FFFF00"/>
                </a:solidFill>
              </a:rPr>
              <a:t>Australia: From FVP to EFVP (S$45,000 - &gt; S$56,250/4W)</a:t>
            </a:r>
          </a:p>
          <a:p>
            <a:r>
              <a:rPr lang="en-US" altLang="zh-TW" dirty="0">
                <a:solidFill>
                  <a:srgbClr val="FFFF00"/>
                </a:solidFill>
              </a:rPr>
              <a:t>Taiwan: From EFVP to SFVP (S$56,250 - &gt; S$78,750/4W)</a:t>
            </a:r>
          </a:p>
          <a:p>
            <a:r>
              <a:rPr lang="en-US" altLang="zh-TW" dirty="0">
                <a:solidFill>
                  <a:srgbClr val="FFFF00"/>
                </a:solidFill>
              </a:rPr>
              <a:t>Hong Kong: From SFVP to FP (S$78,750 - &gt; S$100,000/4W)</a:t>
            </a:r>
          </a:p>
          <a:p>
            <a:r>
              <a:rPr lang="en-US" altLang="zh-TW" dirty="0">
                <a:solidFill>
                  <a:srgbClr val="FFFF00"/>
                </a:solidFill>
              </a:rPr>
              <a:t>Singapore: From FP to IFP (S$100,000 - &gt; S$125,000/4W)</a:t>
            </a:r>
            <a:endParaRPr lang="zh-TW" altLang="en-US" dirty="0">
              <a:solidFill>
                <a:srgbClr val="FFFF00"/>
              </a:solidFill>
            </a:endParaRPr>
          </a:p>
        </p:txBody>
      </p:sp>
      <p:sp>
        <p:nvSpPr>
          <p:cNvPr id="6" name="Title 1"/>
          <p:cNvSpPr txBox="1">
            <a:spLocks/>
          </p:cNvSpPr>
          <p:nvPr/>
        </p:nvSpPr>
        <p:spPr bwMode="auto">
          <a:xfrm>
            <a:off x="1778693" y="5090651"/>
            <a:ext cx="6285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2pPr>
            <a:lvl3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3pPr>
            <a:lvl4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4pPr>
            <a:lvl5pPr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5pPr>
            <a:lvl6pPr marL="4572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6pPr>
            <a:lvl7pPr marL="9144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7pPr>
            <a:lvl8pPr marL="13716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8pPr>
            <a:lvl9pPr marL="1828800" algn="ctr" rtl="0" fontAlgn="base">
              <a:spcBef>
                <a:spcPct val="0"/>
              </a:spcBef>
              <a:spcAft>
                <a:spcPct val="0"/>
              </a:spcAft>
              <a:defRPr kumimoji="1" sz="4400">
                <a:solidFill>
                  <a:schemeClr val="bg1"/>
                </a:solidFill>
                <a:latin typeface="Times New Roman" panose="02020603050405020304" pitchFamily="18" charset="0"/>
                <a:ea typeface="新細明體" panose="02020500000000000000" pitchFamily="18" charset="-120"/>
              </a:defRPr>
            </a:lvl9pPr>
          </a:lstStyle>
          <a:p>
            <a:r>
              <a:rPr lang="en-US" altLang="zh-TW" i="1" dirty="0">
                <a:solidFill>
                  <a:srgbClr val="FFFFFF"/>
                </a:solidFill>
              </a:rPr>
              <a:t>If I can do it, so can you!</a:t>
            </a:r>
            <a:endParaRPr lang="zh-TW" altLang="en-US" i="1" dirty="0">
              <a:solidFill>
                <a:srgbClr val="FFFFFF"/>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162" y="5090651"/>
            <a:ext cx="2457245" cy="1324487"/>
          </a:xfrm>
          <a:prstGeom prst="rect">
            <a:avLst/>
          </a:prstGeom>
        </p:spPr>
      </p:pic>
    </p:spTree>
    <p:extLst>
      <p:ext uri="{BB962C8B-B14F-4D97-AF65-F5344CB8AC3E}">
        <p14:creationId xmlns:p14="http://schemas.microsoft.com/office/powerpoint/2010/main" val="814770163"/>
      </p:ext>
    </p:extLst>
  </p:cSld>
  <p:clrMapOvr>
    <a:masterClrMapping/>
  </p:clrMapOvr>
  <p:transition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Why should I consider entering a new market in Asia Pacific Region?</a:t>
            </a:r>
            <a:endParaRPr lang="zh-TW" alt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555" y="1981200"/>
            <a:ext cx="8908025" cy="4633452"/>
          </a:xfrm>
        </p:spPr>
      </p:pic>
    </p:spTree>
    <p:extLst>
      <p:ext uri="{BB962C8B-B14F-4D97-AF65-F5344CB8AC3E}">
        <p14:creationId xmlns:p14="http://schemas.microsoft.com/office/powerpoint/2010/main" val="481106792"/>
      </p:ext>
    </p:extLst>
  </p:cSld>
  <p:clrMapOvr>
    <a:masterClrMapping/>
  </p:clrMapOvr>
  <p:transition advTm="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Asia Pacific Unification</a:t>
            </a:r>
            <a:endParaRPr lang="zh-TW"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864" y="1752600"/>
            <a:ext cx="6666271" cy="3429479"/>
          </a:xfrm>
          <a:prstGeom prst="rect">
            <a:avLst/>
          </a:prstGeom>
        </p:spPr>
      </p:pic>
      <p:sp>
        <p:nvSpPr>
          <p:cNvPr id="5" name="Rectangle 4"/>
          <p:cNvSpPr/>
          <p:nvPr/>
        </p:nvSpPr>
        <p:spPr>
          <a:xfrm>
            <a:off x="914400" y="5732347"/>
            <a:ext cx="10554929" cy="707886"/>
          </a:xfrm>
          <a:prstGeom prst="rect">
            <a:avLst/>
          </a:prstGeom>
        </p:spPr>
        <p:txBody>
          <a:bodyPr wrap="square">
            <a:spAutoFit/>
          </a:bodyPr>
          <a:lstStyle/>
          <a:p>
            <a:pPr algn="ctr"/>
            <a:r>
              <a:rPr lang="en-US" altLang="zh-TW" sz="2000" dirty="0">
                <a:solidFill>
                  <a:srgbClr val="FFFF00"/>
                </a:solidFill>
              </a:rPr>
              <a:t>Opened up tremendous opportunity to build and sell into ALL countries in Asia Pacific Region with all BV and IBV accumulating into home country of the UFO to earn more residual income.</a:t>
            </a:r>
            <a:endParaRPr lang="zh-TW" altLang="en-US" sz="2000" dirty="0">
              <a:solidFill>
                <a:srgbClr val="FFFF00"/>
              </a:solidFill>
            </a:endParaRPr>
          </a:p>
        </p:txBody>
      </p:sp>
    </p:spTree>
    <p:extLst>
      <p:ext uri="{BB962C8B-B14F-4D97-AF65-F5344CB8AC3E}">
        <p14:creationId xmlns:p14="http://schemas.microsoft.com/office/powerpoint/2010/main" val="3941136341"/>
      </p:ext>
    </p:extLst>
  </p:cSld>
  <p:clrMapOvr>
    <a:masterClrMapping/>
  </p:clrMapOvr>
  <p:transition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C:\Users\markm\Desktop\WC - Presentations\Country Maps\Austral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4086" y="5520148"/>
            <a:ext cx="1167982" cy="10483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3" name="Straight Connector 42"/>
          <p:cNvCxnSpPr/>
          <p:nvPr/>
        </p:nvCxnSpPr>
        <p:spPr>
          <a:xfrm flipH="1">
            <a:off x="5192716" y="3692481"/>
            <a:ext cx="368863" cy="413467"/>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a:t>Asia Pacific Unification </a:t>
            </a:r>
            <a:br>
              <a:rPr lang="en-US" dirty="0"/>
            </a:br>
            <a:r>
              <a:rPr lang="en-US" sz="2800" dirty="0">
                <a:solidFill>
                  <a:srgbClr val="FFFF00"/>
                </a:solidFill>
              </a:rPr>
              <a:t>One Asia Pacific Commission Plan</a:t>
            </a:r>
          </a:p>
        </p:txBody>
      </p:sp>
      <p:pic>
        <p:nvPicPr>
          <p:cNvPr id="14" name="Picture 11" descr="C:\Users\markm\Desktop\WC - Presentations\Country Maps\Taiwan.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185"/>
          <a:stretch/>
        </p:blipFill>
        <p:spPr bwMode="auto">
          <a:xfrm>
            <a:off x="8412398" y="4059602"/>
            <a:ext cx="794277" cy="102147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6100117" y="3710169"/>
            <a:ext cx="1957244" cy="1844590"/>
            <a:chOff x="4576117" y="3710169"/>
            <a:chExt cx="1957244" cy="1844590"/>
          </a:xfrm>
        </p:grpSpPr>
        <p:cxnSp>
          <p:nvCxnSpPr>
            <p:cNvPr id="73" name="Straight Connector 72"/>
            <p:cNvCxnSpPr/>
            <p:nvPr/>
          </p:nvCxnSpPr>
          <p:spPr>
            <a:xfrm>
              <a:off x="4757966" y="3710169"/>
              <a:ext cx="446055" cy="475370"/>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a:xfrm>
              <a:off x="5569370" y="4630249"/>
              <a:ext cx="294438" cy="395356"/>
            </a:xfrm>
            <a:prstGeom prst="line">
              <a:avLst/>
            </a:prstGeom>
          </p:spPr>
          <p:style>
            <a:lnRef idx="2">
              <a:schemeClr val="dk1"/>
            </a:lnRef>
            <a:fillRef idx="0">
              <a:schemeClr val="dk1"/>
            </a:fillRef>
            <a:effectRef idx="1">
              <a:schemeClr val="dk1"/>
            </a:effectRef>
            <a:fontRef idx="minor">
              <a:schemeClr val="tx1"/>
            </a:fontRef>
          </p:style>
        </p:cxnSp>
        <p:grpSp>
          <p:nvGrpSpPr>
            <p:cNvPr id="44" name="Group 43"/>
            <p:cNvGrpSpPr/>
            <p:nvPr/>
          </p:nvGrpSpPr>
          <p:grpSpPr>
            <a:xfrm>
              <a:off x="4576117" y="4044878"/>
              <a:ext cx="1284323" cy="669815"/>
              <a:chOff x="6294741" y="4419600"/>
              <a:chExt cx="2087259" cy="1088571"/>
            </a:xfrm>
          </p:grpSpPr>
          <p:grpSp>
            <p:nvGrpSpPr>
              <p:cNvPr id="7" name="Group 6"/>
              <p:cNvGrpSpPr/>
              <p:nvPr/>
            </p:nvGrpSpPr>
            <p:grpSpPr>
              <a:xfrm>
                <a:off x="6781800" y="4648200"/>
                <a:ext cx="1066235" cy="631371"/>
                <a:chOff x="960741" y="4648200"/>
                <a:chExt cx="1172859" cy="631371"/>
              </a:xfrm>
            </p:grpSpPr>
            <p:cxnSp>
              <p:nvCxnSpPr>
                <p:cNvPr id="8" name="Straight Connector 7"/>
                <p:cNvCxnSpPr/>
                <p:nvPr/>
              </p:nvCxnSpPr>
              <p:spPr>
                <a:xfrm flipH="1">
                  <a:off x="960741" y="4648200"/>
                  <a:ext cx="563260" cy="631371"/>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541864" y="4648200"/>
                  <a:ext cx="591736" cy="631371"/>
                </a:xfrm>
                <a:prstGeom prst="line">
                  <a:avLst/>
                </a:prstGeom>
              </p:spPr>
              <p:style>
                <a:lnRef idx="2">
                  <a:schemeClr val="dk1"/>
                </a:lnRef>
                <a:fillRef idx="0">
                  <a:schemeClr val="dk1"/>
                </a:fillRef>
                <a:effectRef idx="1">
                  <a:schemeClr val="dk1"/>
                </a:effectRef>
                <a:fontRef idx="minor">
                  <a:schemeClr val="tx1"/>
                </a:fontRef>
              </p:style>
            </p:cxnSp>
          </p:grpSp>
          <p:sp>
            <p:nvSpPr>
              <p:cNvPr id="21" name="Rectangle 20"/>
              <p:cNvSpPr/>
              <p:nvPr/>
            </p:nvSpPr>
            <p:spPr>
              <a:xfrm>
                <a:off x="6858000" y="4419600"/>
                <a:ext cx="9144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tw1</a:t>
                </a:r>
              </a:p>
            </p:txBody>
          </p:sp>
          <p:sp>
            <p:nvSpPr>
              <p:cNvPr id="22" name="Rectangle 21"/>
              <p:cNvSpPr/>
              <p:nvPr/>
            </p:nvSpPr>
            <p:spPr>
              <a:xfrm>
                <a:off x="7467600" y="5050971"/>
                <a:ext cx="9144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tw3</a:t>
                </a:r>
              </a:p>
            </p:txBody>
          </p:sp>
          <p:sp>
            <p:nvSpPr>
              <p:cNvPr id="23" name="Rectangle 22"/>
              <p:cNvSpPr/>
              <p:nvPr/>
            </p:nvSpPr>
            <p:spPr>
              <a:xfrm>
                <a:off x="6294741" y="5050971"/>
                <a:ext cx="9144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tw2</a:t>
                </a:r>
              </a:p>
            </p:txBody>
          </p:sp>
        </p:grpSp>
        <p:grpSp>
          <p:nvGrpSpPr>
            <p:cNvPr id="45" name="Group 44"/>
            <p:cNvGrpSpPr/>
            <p:nvPr/>
          </p:nvGrpSpPr>
          <p:grpSpPr>
            <a:xfrm>
              <a:off x="5249038" y="4884944"/>
              <a:ext cx="1284323" cy="669815"/>
              <a:chOff x="6294741" y="4419600"/>
              <a:chExt cx="2087259" cy="1088571"/>
            </a:xfrm>
          </p:grpSpPr>
          <p:grpSp>
            <p:nvGrpSpPr>
              <p:cNvPr id="46" name="Group 45"/>
              <p:cNvGrpSpPr/>
              <p:nvPr/>
            </p:nvGrpSpPr>
            <p:grpSpPr>
              <a:xfrm>
                <a:off x="6781800" y="4648200"/>
                <a:ext cx="1066235" cy="631371"/>
                <a:chOff x="960741" y="4648200"/>
                <a:chExt cx="1172859" cy="631371"/>
              </a:xfrm>
            </p:grpSpPr>
            <p:cxnSp>
              <p:nvCxnSpPr>
                <p:cNvPr id="50" name="Straight Connector 49"/>
                <p:cNvCxnSpPr/>
                <p:nvPr/>
              </p:nvCxnSpPr>
              <p:spPr>
                <a:xfrm flipH="1">
                  <a:off x="960741" y="4648200"/>
                  <a:ext cx="563260" cy="631371"/>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1541864" y="4648200"/>
                  <a:ext cx="591736" cy="631371"/>
                </a:xfrm>
                <a:prstGeom prst="line">
                  <a:avLst/>
                </a:prstGeom>
              </p:spPr>
              <p:style>
                <a:lnRef idx="2">
                  <a:schemeClr val="dk1"/>
                </a:lnRef>
                <a:fillRef idx="0">
                  <a:schemeClr val="dk1"/>
                </a:fillRef>
                <a:effectRef idx="1">
                  <a:schemeClr val="dk1"/>
                </a:effectRef>
                <a:fontRef idx="minor">
                  <a:schemeClr val="tx1"/>
                </a:fontRef>
              </p:style>
            </p:cxnSp>
          </p:grpSp>
          <p:sp>
            <p:nvSpPr>
              <p:cNvPr id="47" name="Rectangle 46"/>
              <p:cNvSpPr/>
              <p:nvPr/>
            </p:nvSpPr>
            <p:spPr>
              <a:xfrm>
                <a:off x="6858000" y="4419600"/>
                <a:ext cx="9144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tw1</a:t>
                </a:r>
              </a:p>
            </p:txBody>
          </p:sp>
          <p:sp>
            <p:nvSpPr>
              <p:cNvPr id="48" name="Rectangle 47"/>
              <p:cNvSpPr/>
              <p:nvPr/>
            </p:nvSpPr>
            <p:spPr>
              <a:xfrm>
                <a:off x="7467600" y="5050971"/>
                <a:ext cx="9144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tw3</a:t>
                </a:r>
              </a:p>
            </p:txBody>
          </p:sp>
          <p:sp>
            <p:nvSpPr>
              <p:cNvPr id="49" name="Rectangle 48"/>
              <p:cNvSpPr/>
              <p:nvPr/>
            </p:nvSpPr>
            <p:spPr>
              <a:xfrm>
                <a:off x="6294741" y="5050971"/>
                <a:ext cx="914400" cy="457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tw2</a:t>
                </a:r>
              </a:p>
            </p:txBody>
          </p:sp>
        </p:grpSp>
      </p:grpSp>
      <p:grpSp>
        <p:nvGrpSpPr>
          <p:cNvPr id="6" name="Group 5"/>
          <p:cNvGrpSpPr/>
          <p:nvPr/>
        </p:nvGrpSpPr>
        <p:grpSpPr>
          <a:xfrm>
            <a:off x="3048000" y="4603285"/>
            <a:ext cx="2015918" cy="1781530"/>
            <a:chOff x="1524000" y="4603285"/>
            <a:chExt cx="2015918" cy="1781530"/>
          </a:xfrm>
        </p:grpSpPr>
        <p:cxnSp>
          <p:nvCxnSpPr>
            <p:cNvPr id="78" name="Straight Connector 77"/>
            <p:cNvCxnSpPr/>
            <p:nvPr/>
          </p:nvCxnSpPr>
          <p:spPr>
            <a:xfrm flipH="1">
              <a:off x="2186030" y="5467683"/>
              <a:ext cx="368863" cy="413467"/>
            </a:xfrm>
            <a:prstGeom prst="line">
              <a:avLst/>
            </a:prstGeom>
          </p:spPr>
          <p:style>
            <a:lnRef idx="2">
              <a:schemeClr val="dk1"/>
            </a:lnRef>
            <a:fillRef idx="0">
              <a:schemeClr val="dk1"/>
            </a:fillRef>
            <a:effectRef idx="1">
              <a:schemeClr val="dk1"/>
            </a:effectRef>
            <a:fontRef idx="minor">
              <a:schemeClr val="tx1"/>
            </a:fontRef>
          </p:style>
        </p:cxnSp>
        <p:grpSp>
          <p:nvGrpSpPr>
            <p:cNvPr id="5" name="Group 4"/>
            <p:cNvGrpSpPr/>
            <p:nvPr/>
          </p:nvGrpSpPr>
          <p:grpSpPr>
            <a:xfrm>
              <a:off x="1524000" y="4603285"/>
              <a:ext cx="2015918" cy="1781530"/>
              <a:chOff x="1524000" y="4603285"/>
              <a:chExt cx="2015918" cy="1781530"/>
            </a:xfrm>
          </p:grpSpPr>
          <p:cxnSp>
            <p:nvCxnSpPr>
              <p:cNvPr id="75" name="Straight Connector 74"/>
              <p:cNvCxnSpPr/>
              <p:nvPr/>
            </p:nvCxnSpPr>
            <p:spPr>
              <a:xfrm flipH="1">
                <a:off x="2977273" y="4603285"/>
                <a:ext cx="336600" cy="422320"/>
              </a:xfrm>
              <a:prstGeom prst="line">
                <a:avLst/>
              </a:prstGeom>
            </p:spPr>
            <p:style>
              <a:lnRef idx="2">
                <a:schemeClr val="dk1"/>
              </a:lnRef>
              <a:fillRef idx="0">
                <a:schemeClr val="dk1"/>
              </a:fillRef>
              <a:effectRef idx="1">
                <a:schemeClr val="dk1"/>
              </a:effectRef>
              <a:fontRef idx="minor">
                <a:schemeClr val="tx1"/>
              </a:fontRef>
            </p:style>
          </p:cxnSp>
          <p:grpSp>
            <p:nvGrpSpPr>
              <p:cNvPr id="52" name="Group 51"/>
              <p:cNvGrpSpPr/>
              <p:nvPr/>
            </p:nvGrpSpPr>
            <p:grpSpPr>
              <a:xfrm>
                <a:off x="2255595" y="4938529"/>
                <a:ext cx="1284323" cy="669815"/>
                <a:chOff x="6294741" y="4419600"/>
                <a:chExt cx="2087259" cy="1088571"/>
              </a:xfrm>
              <a:solidFill>
                <a:schemeClr val="bg2">
                  <a:lumMod val="50000"/>
                </a:schemeClr>
              </a:solidFill>
            </p:grpSpPr>
            <p:grpSp>
              <p:nvGrpSpPr>
                <p:cNvPr id="53" name="Group 52"/>
                <p:cNvGrpSpPr/>
                <p:nvPr/>
              </p:nvGrpSpPr>
              <p:grpSpPr>
                <a:xfrm>
                  <a:off x="6781800" y="4648200"/>
                  <a:ext cx="1066235" cy="631371"/>
                  <a:chOff x="960741" y="4648200"/>
                  <a:chExt cx="1172859" cy="631371"/>
                </a:xfrm>
                <a:grpFill/>
              </p:grpSpPr>
              <p:cxnSp>
                <p:nvCxnSpPr>
                  <p:cNvPr id="57" name="Straight Connector 56"/>
                  <p:cNvCxnSpPr/>
                  <p:nvPr/>
                </p:nvCxnSpPr>
                <p:spPr>
                  <a:xfrm flipH="1">
                    <a:off x="960741" y="4648200"/>
                    <a:ext cx="563260" cy="631371"/>
                  </a:xfrm>
                  <a:prstGeom prst="line">
                    <a:avLst/>
                  </a:prstGeom>
                  <a:grpFill/>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1541864" y="4648200"/>
                    <a:ext cx="591736" cy="631371"/>
                  </a:xfrm>
                  <a:prstGeom prst="line">
                    <a:avLst/>
                  </a:prstGeom>
                  <a:grpFill/>
                </p:spPr>
                <p:style>
                  <a:lnRef idx="2">
                    <a:schemeClr val="dk1"/>
                  </a:lnRef>
                  <a:fillRef idx="0">
                    <a:schemeClr val="dk1"/>
                  </a:fillRef>
                  <a:effectRef idx="1">
                    <a:schemeClr val="dk1"/>
                  </a:effectRef>
                  <a:fontRef idx="minor">
                    <a:schemeClr val="tx1"/>
                  </a:fontRef>
                </p:style>
              </p:cxnSp>
            </p:grpSp>
            <p:sp>
              <p:nvSpPr>
                <p:cNvPr id="54" name="Rectangle 53"/>
                <p:cNvSpPr/>
                <p:nvPr/>
              </p:nvSpPr>
              <p:spPr>
                <a:xfrm>
                  <a:off x="6858000" y="4419600"/>
                  <a:ext cx="914400" cy="4572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hk1</a:t>
                  </a:r>
                </a:p>
              </p:txBody>
            </p:sp>
            <p:sp>
              <p:nvSpPr>
                <p:cNvPr id="55" name="Rectangle 54"/>
                <p:cNvSpPr/>
                <p:nvPr/>
              </p:nvSpPr>
              <p:spPr>
                <a:xfrm>
                  <a:off x="7467600" y="5050971"/>
                  <a:ext cx="914400" cy="4572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hk3</a:t>
                  </a:r>
                </a:p>
              </p:txBody>
            </p:sp>
            <p:sp>
              <p:nvSpPr>
                <p:cNvPr id="56" name="Rectangle 55"/>
                <p:cNvSpPr/>
                <p:nvPr/>
              </p:nvSpPr>
              <p:spPr>
                <a:xfrm>
                  <a:off x="6294741" y="5050971"/>
                  <a:ext cx="914400" cy="4572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hk2</a:t>
                  </a:r>
                </a:p>
              </p:txBody>
            </p:sp>
          </p:grpSp>
          <p:grpSp>
            <p:nvGrpSpPr>
              <p:cNvPr id="59" name="Group 58"/>
              <p:cNvGrpSpPr/>
              <p:nvPr/>
            </p:nvGrpSpPr>
            <p:grpSpPr>
              <a:xfrm>
                <a:off x="1524000" y="5715000"/>
                <a:ext cx="1284323" cy="669815"/>
                <a:chOff x="6294741" y="4419600"/>
                <a:chExt cx="2087259" cy="1088571"/>
              </a:xfrm>
              <a:solidFill>
                <a:schemeClr val="bg2">
                  <a:lumMod val="50000"/>
                </a:schemeClr>
              </a:solidFill>
            </p:grpSpPr>
            <p:grpSp>
              <p:nvGrpSpPr>
                <p:cNvPr id="60" name="Group 59"/>
                <p:cNvGrpSpPr/>
                <p:nvPr/>
              </p:nvGrpSpPr>
              <p:grpSpPr>
                <a:xfrm>
                  <a:off x="6781800" y="4648200"/>
                  <a:ext cx="1066235" cy="631371"/>
                  <a:chOff x="960741" y="4648200"/>
                  <a:chExt cx="1172859" cy="631371"/>
                </a:xfrm>
                <a:grpFill/>
              </p:grpSpPr>
              <p:cxnSp>
                <p:nvCxnSpPr>
                  <p:cNvPr id="64" name="Straight Connector 63"/>
                  <p:cNvCxnSpPr/>
                  <p:nvPr/>
                </p:nvCxnSpPr>
                <p:spPr>
                  <a:xfrm flipH="1">
                    <a:off x="960741" y="4648200"/>
                    <a:ext cx="563260" cy="631371"/>
                  </a:xfrm>
                  <a:prstGeom prst="line">
                    <a:avLst/>
                  </a:prstGeom>
                  <a:grpFill/>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1541864" y="4648200"/>
                    <a:ext cx="591736" cy="631371"/>
                  </a:xfrm>
                  <a:prstGeom prst="line">
                    <a:avLst/>
                  </a:prstGeom>
                  <a:grpFill/>
                </p:spPr>
                <p:style>
                  <a:lnRef idx="2">
                    <a:schemeClr val="dk1"/>
                  </a:lnRef>
                  <a:fillRef idx="0">
                    <a:schemeClr val="dk1"/>
                  </a:fillRef>
                  <a:effectRef idx="1">
                    <a:schemeClr val="dk1"/>
                  </a:effectRef>
                  <a:fontRef idx="minor">
                    <a:schemeClr val="tx1"/>
                  </a:fontRef>
                </p:style>
              </p:cxnSp>
            </p:grpSp>
            <p:sp>
              <p:nvSpPr>
                <p:cNvPr id="61" name="Rectangle 60"/>
                <p:cNvSpPr/>
                <p:nvPr/>
              </p:nvSpPr>
              <p:spPr>
                <a:xfrm>
                  <a:off x="6858000" y="4419600"/>
                  <a:ext cx="914400" cy="4572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hk1</a:t>
                  </a:r>
                </a:p>
              </p:txBody>
            </p:sp>
            <p:sp>
              <p:nvSpPr>
                <p:cNvPr id="62" name="Rectangle 61"/>
                <p:cNvSpPr/>
                <p:nvPr/>
              </p:nvSpPr>
              <p:spPr>
                <a:xfrm>
                  <a:off x="7467600" y="5050971"/>
                  <a:ext cx="914400" cy="4572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hk3</a:t>
                  </a:r>
                </a:p>
              </p:txBody>
            </p:sp>
            <p:sp>
              <p:nvSpPr>
                <p:cNvPr id="63" name="Rectangle 62"/>
                <p:cNvSpPr/>
                <p:nvPr/>
              </p:nvSpPr>
              <p:spPr>
                <a:xfrm>
                  <a:off x="6294741" y="5050971"/>
                  <a:ext cx="914400" cy="457200"/>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hk2</a:t>
                  </a:r>
                </a:p>
              </p:txBody>
            </p:sp>
          </p:grpSp>
        </p:grpSp>
      </p:grpSp>
      <p:grpSp>
        <p:nvGrpSpPr>
          <p:cNvPr id="66" name="Group 65"/>
          <p:cNvGrpSpPr/>
          <p:nvPr/>
        </p:nvGrpSpPr>
        <p:grpSpPr>
          <a:xfrm>
            <a:off x="7396114" y="5729679"/>
            <a:ext cx="1366887" cy="715265"/>
            <a:chOff x="503541" y="4415949"/>
            <a:chExt cx="2087259" cy="1092222"/>
          </a:xfrm>
        </p:grpSpPr>
        <p:grpSp>
          <p:nvGrpSpPr>
            <p:cNvPr id="67" name="Group 66"/>
            <p:cNvGrpSpPr/>
            <p:nvPr/>
          </p:nvGrpSpPr>
          <p:grpSpPr>
            <a:xfrm>
              <a:off x="960741" y="4648200"/>
              <a:ext cx="1172859" cy="631371"/>
              <a:chOff x="960741" y="4648200"/>
              <a:chExt cx="1172859" cy="631371"/>
            </a:xfrm>
          </p:grpSpPr>
          <p:cxnSp>
            <p:nvCxnSpPr>
              <p:cNvPr id="71" name="Straight Connector 70"/>
              <p:cNvCxnSpPr/>
              <p:nvPr/>
            </p:nvCxnSpPr>
            <p:spPr>
              <a:xfrm flipH="1">
                <a:off x="960741" y="4648200"/>
                <a:ext cx="563260" cy="631371"/>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a:off x="1541864" y="4648200"/>
                <a:ext cx="591736" cy="631371"/>
              </a:xfrm>
              <a:prstGeom prst="line">
                <a:avLst/>
              </a:prstGeom>
            </p:spPr>
            <p:style>
              <a:lnRef idx="2">
                <a:schemeClr val="dk1"/>
              </a:lnRef>
              <a:fillRef idx="0">
                <a:schemeClr val="dk1"/>
              </a:fillRef>
              <a:effectRef idx="1">
                <a:schemeClr val="dk1"/>
              </a:effectRef>
              <a:fontRef idx="minor">
                <a:schemeClr val="tx1"/>
              </a:fontRef>
            </p:style>
          </p:cxnSp>
        </p:grpSp>
        <p:sp>
          <p:nvSpPr>
            <p:cNvPr id="68" name="Rectangle 67"/>
            <p:cNvSpPr/>
            <p:nvPr/>
          </p:nvSpPr>
          <p:spPr>
            <a:xfrm>
              <a:off x="1048585" y="4415949"/>
              <a:ext cx="914400" cy="457200"/>
            </a:xfrm>
            <a:prstGeom prst="rect">
              <a:avLst/>
            </a:prstGeom>
            <a:solidFill>
              <a:srgbClr val="FFCCFF"/>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au1</a:t>
              </a:r>
            </a:p>
          </p:txBody>
        </p:sp>
        <p:sp>
          <p:nvSpPr>
            <p:cNvPr id="69" name="Rectangle 68"/>
            <p:cNvSpPr/>
            <p:nvPr/>
          </p:nvSpPr>
          <p:spPr>
            <a:xfrm>
              <a:off x="1676400" y="5050971"/>
              <a:ext cx="914400" cy="457200"/>
            </a:xfrm>
            <a:prstGeom prst="rect">
              <a:avLst/>
            </a:prstGeom>
            <a:solidFill>
              <a:srgbClr val="FF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au3</a:t>
              </a:r>
            </a:p>
          </p:txBody>
        </p:sp>
        <p:sp>
          <p:nvSpPr>
            <p:cNvPr id="70" name="Rectangle 69"/>
            <p:cNvSpPr/>
            <p:nvPr/>
          </p:nvSpPr>
          <p:spPr>
            <a:xfrm>
              <a:off x="503541" y="5050971"/>
              <a:ext cx="914400" cy="457200"/>
            </a:xfrm>
            <a:prstGeom prst="rect">
              <a:avLst/>
            </a:prstGeom>
            <a:solidFill>
              <a:srgbClr val="FF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au2</a:t>
              </a:r>
            </a:p>
          </p:txBody>
        </p:sp>
      </p:grpSp>
      <p:sp>
        <p:nvSpPr>
          <p:cNvPr id="79" name="Rectangle 78"/>
          <p:cNvSpPr/>
          <p:nvPr/>
        </p:nvSpPr>
        <p:spPr>
          <a:xfrm>
            <a:off x="5994466" y="3947854"/>
            <a:ext cx="2275370" cy="172656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0" name="Picture 8" descr="C:\Users\markm\Desktop\WC - Presentations\Country Maps\Hong Ko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90029">
            <a:off x="1789169" y="5088672"/>
            <a:ext cx="883169" cy="691381"/>
          </a:xfrm>
          <a:prstGeom prst="rect">
            <a:avLst/>
          </a:prstGeom>
          <a:noFill/>
          <a:extLst>
            <a:ext uri="{909E8E84-426E-40dd-AFC4-6F175D3DCCD1}">
              <a14:hiddenFill xmlns="" xmlns:a14="http://schemas.microsoft.com/office/drawing/2010/main">
                <a:solidFill>
                  <a:srgbClr val="FFFFFF"/>
                </a:solidFill>
              </a14:hiddenFill>
            </a:ext>
          </a:extLst>
        </p:spPr>
      </p:pic>
      <p:sp>
        <p:nvSpPr>
          <p:cNvPr id="81" name="Rectangle 80"/>
          <p:cNvSpPr/>
          <p:nvPr/>
        </p:nvSpPr>
        <p:spPr>
          <a:xfrm>
            <a:off x="2972895" y="4814445"/>
            <a:ext cx="2275370" cy="172656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p:nvGrpSpPr>
        <p:grpSpPr>
          <a:xfrm>
            <a:off x="5226395" y="3125450"/>
            <a:ext cx="1366887" cy="712874"/>
            <a:chOff x="503541" y="4419600"/>
            <a:chExt cx="2087259" cy="1088571"/>
          </a:xfrm>
        </p:grpSpPr>
        <p:grpSp>
          <p:nvGrpSpPr>
            <p:cNvPr id="10" name="Group 9"/>
            <p:cNvGrpSpPr/>
            <p:nvPr/>
          </p:nvGrpSpPr>
          <p:grpSpPr>
            <a:xfrm>
              <a:off x="960741" y="4648200"/>
              <a:ext cx="1172859" cy="631371"/>
              <a:chOff x="960741" y="4648200"/>
              <a:chExt cx="1172859" cy="631371"/>
            </a:xfrm>
          </p:grpSpPr>
          <p:cxnSp>
            <p:nvCxnSpPr>
              <p:cNvPr id="11" name="Straight Connector 10"/>
              <p:cNvCxnSpPr/>
              <p:nvPr/>
            </p:nvCxnSpPr>
            <p:spPr>
              <a:xfrm flipH="1">
                <a:off x="960741" y="4648200"/>
                <a:ext cx="563260" cy="631371"/>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541864" y="4648200"/>
                <a:ext cx="591736" cy="631371"/>
              </a:xfrm>
              <a:prstGeom prst="line">
                <a:avLst/>
              </a:prstGeom>
            </p:spPr>
            <p:style>
              <a:lnRef idx="2">
                <a:schemeClr val="dk1"/>
              </a:lnRef>
              <a:fillRef idx="0">
                <a:schemeClr val="dk1"/>
              </a:fillRef>
              <a:effectRef idx="1">
                <a:schemeClr val="dk1"/>
              </a:effectRef>
              <a:fontRef idx="minor">
                <a:schemeClr val="tx1"/>
              </a:fontRef>
            </p:style>
          </p:cxnSp>
        </p:grpSp>
        <p:sp>
          <p:nvSpPr>
            <p:cNvPr id="15" name="Rectangle 14"/>
            <p:cNvSpPr/>
            <p:nvPr/>
          </p:nvSpPr>
          <p:spPr>
            <a:xfrm>
              <a:off x="1066800" y="44196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sg1</a:t>
              </a:r>
            </a:p>
          </p:txBody>
        </p:sp>
        <p:sp>
          <p:nvSpPr>
            <p:cNvPr id="16" name="Rectangle 15"/>
            <p:cNvSpPr/>
            <p:nvPr/>
          </p:nvSpPr>
          <p:spPr>
            <a:xfrm>
              <a:off x="1676400" y="5050971"/>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sg3</a:t>
              </a:r>
            </a:p>
          </p:txBody>
        </p:sp>
        <p:sp>
          <p:nvSpPr>
            <p:cNvPr id="17" name="Rectangle 16"/>
            <p:cNvSpPr/>
            <p:nvPr/>
          </p:nvSpPr>
          <p:spPr>
            <a:xfrm>
              <a:off x="503541" y="5050971"/>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sg2</a:t>
              </a:r>
            </a:p>
          </p:txBody>
        </p:sp>
      </p:grpSp>
      <p:sp>
        <p:nvSpPr>
          <p:cNvPr id="76" name="24-Point Star 75"/>
          <p:cNvSpPr/>
          <p:nvPr/>
        </p:nvSpPr>
        <p:spPr>
          <a:xfrm rot="20876444">
            <a:off x="1967467" y="2558864"/>
            <a:ext cx="2165755" cy="1186391"/>
          </a:xfrm>
          <a:prstGeom prst="star24">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prstClr val="white"/>
                </a:solidFill>
              </a:rPr>
              <a:t>TWO</a:t>
            </a:r>
          </a:p>
          <a:p>
            <a:pPr algn="ctr"/>
            <a:r>
              <a:rPr lang="en-US" sz="1400" b="1" dirty="0">
                <a:solidFill>
                  <a:prstClr val="white"/>
                </a:solidFill>
              </a:rPr>
              <a:t>LARGER</a:t>
            </a:r>
          </a:p>
          <a:p>
            <a:pPr algn="ctr"/>
            <a:r>
              <a:rPr lang="en-US" sz="1400" b="1" dirty="0">
                <a:solidFill>
                  <a:prstClr val="white"/>
                </a:solidFill>
              </a:rPr>
              <a:t>BV/IBV BANKs</a:t>
            </a:r>
          </a:p>
        </p:txBody>
      </p:sp>
      <p:grpSp>
        <p:nvGrpSpPr>
          <p:cNvPr id="28" name="Group 27"/>
          <p:cNvGrpSpPr/>
          <p:nvPr/>
        </p:nvGrpSpPr>
        <p:grpSpPr>
          <a:xfrm>
            <a:off x="4524447" y="3999733"/>
            <a:ext cx="1366887" cy="712874"/>
            <a:chOff x="503541" y="4419600"/>
            <a:chExt cx="2087259" cy="1088571"/>
          </a:xfrm>
        </p:grpSpPr>
        <p:grpSp>
          <p:nvGrpSpPr>
            <p:cNvPr id="29" name="Group 28"/>
            <p:cNvGrpSpPr/>
            <p:nvPr/>
          </p:nvGrpSpPr>
          <p:grpSpPr>
            <a:xfrm>
              <a:off x="960741" y="4648200"/>
              <a:ext cx="1172859" cy="631371"/>
              <a:chOff x="960741" y="4648200"/>
              <a:chExt cx="1172859" cy="631371"/>
            </a:xfrm>
          </p:grpSpPr>
          <p:cxnSp>
            <p:nvCxnSpPr>
              <p:cNvPr id="34" name="Straight Connector 33"/>
              <p:cNvCxnSpPr/>
              <p:nvPr/>
            </p:nvCxnSpPr>
            <p:spPr>
              <a:xfrm flipH="1">
                <a:off x="960741" y="4648200"/>
                <a:ext cx="563260" cy="631371"/>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1541864" y="4648200"/>
                <a:ext cx="591736" cy="631371"/>
              </a:xfrm>
              <a:prstGeom prst="line">
                <a:avLst/>
              </a:prstGeom>
            </p:spPr>
            <p:style>
              <a:lnRef idx="2">
                <a:schemeClr val="dk1"/>
              </a:lnRef>
              <a:fillRef idx="0">
                <a:schemeClr val="dk1"/>
              </a:fillRef>
              <a:effectRef idx="1">
                <a:schemeClr val="dk1"/>
              </a:effectRef>
              <a:fontRef idx="minor">
                <a:schemeClr val="tx1"/>
              </a:fontRef>
            </p:style>
          </p:cxnSp>
        </p:grpSp>
        <p:sp>
          <p:nvSpPr>
            <p:cNvPr id="30" name="Rectangle 29"/>
            <p:cNvSpPr/>
            <p:nvPr/>
          </p:nvSpPr>
          <p:spPr>
            <a:xfrm>
              <a:off x="1066800" y="44196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sg1</a:t>
              </a:r>
            </a:p>
          </p:txBody>
        </p:sp>
        <p:sp>
          <p:nvSpPr>
            <p:cNvPr id="31" name="Rectangle 30"/>
            <p:cNvSpPr/>
            <p:nvPr/>
          </p:nvSpPr>
          <p:spPr>
            <a:xfrm>
              <a:off x="1676400" y="5050971"/>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sg3</a:t>
              </a:r>
            </a:p>
          </p:txBody>
        </p:sp>
        <p:sp>
          <p:nvSpPr>
            <p:cNvPr id="32" name="Rectangle 31"/>
            <p:cNvSpPr/>
            <p:nvPr/>
          </p:nvSpPr>
          <p:spPr>
            <a:xfrm>
              <a:off x="503541" y="5050971"/>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sg2</a:t>
              </a:r>
            </a:p>
          </p:txBody>
        </p:sp>
      </p:grpSp>
      <p:sp>
        <p:nvSpPr>
          <p:cNvPr id="82" name="Rectangle 81"/>
          <p:cNvSpPr/>
          <p:nvPr/>
        </p:nvSpPr>
        <p:spPr>
          <a:xfrm>
            <a:off x="8460609" y="2425164"/>
            <a:ext cx="2514600" cy="899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3" name="TextBox 82"/>
          <p:cNvSpPr txBox="1"/>
          <p:nvPr/>
        </p:nvSpPr>
        <p:spPr>
          <a:xfrm>
            <a:off x="8420050" y="2455674"/>
            <a:ext cx="2514600" cy="923330"/>
          </a:xfrm>
          <a:prstGeom prst="rect">
            <a:avLst/>
          </a:prstGeom>
          <a:noFill/>
        </p:spPr>
        <p:txBody>
          <a:bodyPr wrap="square" rtlCol="0">
            <a:spAutoFit/>
          </a:bodyPr>
          <a:lstStyle/>
          <a:p>
            <a:pPr algn="ctr"/>
            <a:r>
              <a:rPr lang="en-US" b="1" dirty="0">
                <a:solidFill>
                  <a:prstClr val="black"/>
                </a:solidFill>
              </a:rPr>
              <a:t>All BV/ IBV flows up </a:t>
            </a:r>
            <a:br>
              <a:rPr lang="en-US" b="1" dirty="0">
                <a:solidFill>
                  <a:prstClr val="black"/>
                </a:solidFill>
              </a:rPr>
            </a:br>
            <a:r>
              <a:rPr lang="en-US" b="1" dirty="0">
                <a:solidFill>
                  <a:prstClr val="black"/>
                </a:solidFill>
              </a:rPr>
              <a:t>no matter what  </a:t>
            </a:r>
            <a:br>
              <a:rPr lang="en-US" b="1" dirty="0">
                <a:solidFill>
                  <a:prstClr val="black"/>
                </a:solidFill>
              </a:rPr>
            </a:br>
            <a:r>
              <a:rPr lang="en-US" b="1" dirty="0">
                <a:solidFill>
                  <a:prstClr val="black"/>
                </a:solidFill>
              </a:rPr>
              <a:t>Asia Pacific country</a:t>
            </a:r>
          </a:p>
        </p:txBody>
      </p:sp>
      <p:grpSp>
        <p:nvGrpSpPr>
          <p:cNvPr id="25" name="Group 24"/>
          <p:cNvGrpSpPr/>
          <p:nvPr/>
        </p:nvGrpSpPr>
        <p:grpSpPr>
          <a:xfrm>
            <a:off x="3016065" y="4885821"/>
            <a:ext cx="1027991" cy="1134102"/>
            <a:chOff x="1492064" y="4885821"/>
            <a:chExt cx="1027991" cy="1134102"/>
          </a:xfrm>
        </p:grpSpPr>
        <p:sp>
          <p:nvSpPr>
            <p:cNvPr id="3" name="Curved Down Arrow 2"/>
            <p:cNvSpPr/>
            <p:nvPr/>
          </p:nvSpPr>
          <p:spPr>
            <a:xfrm rot="18419960">
              <a:off x="1427856" y="5701020"/>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84" name="Curved Down Arrow 83"/>
            <p:cNvSpPr/>
            <p:nvPr/>
          </p:nvSpPr>
          <p:spPr>
            <a:xfrm rot="18419960">
              <a:off x="1829179" y="5328531"/>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85" name="Curved Down Arrow 84"/>
            <p:cNvSpPr/>
            <p:nvPr/>
          </p:nvSpPr>
          <p:spPr>
            <a:xfrm rot="18419960">
              <a:off x="2201152" y="4950029"/>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4146425" y="3102635"/>
            <a:ext cx="1351038" cy="1797826"/>
            <a:chOff x="2622425" y="3102635"/>
            <a:chExt cx="1351038" cy="1797826"/>
          </a:xfrm>
        </p:grpSpPr>
        <p:sp>
          <p:nvSpPr>
            <p:cNvPr id="86" name="Curved Down Arrow 85"/>
            <p:cNvSpPr/>
            <p:nvPr/>
          </p:nvSpPr>
          <p:spPr>
            <a:xfrm rot="18419960">
              <a:off x="2558217" y="4581558"/>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88" name="Curved Down Arrow 87"/>
            <p:cNvSpPr/>
            <p:nvPr/>
          </p:nvSpPr>
          <p:spPr>
            <a:xfrm rot="18419960">
              <a:off x="2927602" y="4022815"/>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89" name="Curved Down Arrow 88"/>
            <p:cNvSpPr/>
            <p:nvPr/>
          </p:nvSpPr>
          <p:spPr>
            <a:xfrm rot="18419960">
              <a:off x="3271874" y="3584162"/>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90" name="Curved Down Arrow 89"/>
            <p:cNvSpPr/>
            <p:nvPr/>
          </p:nvSpPr>
          <p:spPr>
            <a:xfrm rot="18419960">
              <a:off x="3654560" y="3166843"/>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grpSp>
        <p:nvGrpSpPr>
          <p:cNvPr id="19" name="Group 18"/>
          <p:cNvGrpSpPr/>
          <p:nvPr/>
        </p:nvGrpSpPr>
        <p:grpSpPr>
          <a:xfrm flipH="1">
            <a:off x="6400801" y="3048000"/>
            <a:ext cx="1615415" cy="2148896"/>
            <a:chOff x="2113658" y="3255035"/>
            <a:chExt cx="2012205" cy="2148896"/>
          </a:xfrm>
        </p:grpSpPr>
        <p:sp>
          <p:nvSpPr>
            <p:cNvPr id="93" name="Curved Down Arrow 92"/>
            <p:cNvSpPr/>
            <p:nvPr/>
          </p:nvSpPr>
          <p:spPr>
            <a:xfrm rot="18419960">
              <a:off x="2049450" y="5085028"/>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94" name="Curved Down Arrow 93"/>
            <p:cNvSpPr/>
            <p:nvPr/>
          </p:nvSpPr>
          <p:spPr>
            <a:xfrm rot="18419960">
              <a:off x="2419086" y="4699014"/>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95" name="Curved Down Arrow 94"/>
            <p:cNvSpPr/>
            <p:nvPr/>
          </p:nvSpPr>
          <p:spPr>
            <a:xfrm rot="18419960">
              <a:off x="2921728" y="4229848"/>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96" name="Curved Down Arrow 95"/>
            <p:cNvSpPr/>
            <p:nvPr/>
          </p:nvSpPr>
          <p:spPr>
            <a:xfrm rot="18419960">
              <a:off x="3424274" y="3736562"/>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97" name="Curved Down Arrow 96"/>
            <p:cNvSpPr/>
            <p:nvPr/>
          </p:nvSpPr>
          <p:spPr>
            <a:xfrm rot="18419960">
              <a:off x="3806960" y="3319243"/>
              <a:ext cx="383111" cy="254695"/>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grpSp>
        <p:nvGrpSpPr>
          <p:cNvPr id="26" name="Group 25"/>
          <p:cNvGrpSpPr/>
          <p:nvPr/>
        </p:nvGrpSpPr>
        <p:grpSpPr>
          <a:xfrm>
            <a:off x="8204627" y="5242807"/>
            <a:ext cx="518285" cy="849265"/>
            <a:chOff x="6680626" y="5242806"/>
            <a:chExt cx="518285" cy="849265"/>
          </a:xfrm>
        </p:grpSpPr>
        <p:sp>
          <p:nvSpPr>
            <p:cNvPr id="98" name="Curved Down Arrow 97"/>
            <p:cNvSpPr/>
            <p:nvPr/>
          </p:nvSpPr>
          <p:spPr>
            <a:xfrm rot="3180040" flipH="1">
              <a:off x="6905120" y="5798280"/>
              <a:ext cx="383111" cy="20447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99" name="Curved Down Arrow 98"/>
            <p:cNvSpPr/>
            <p:nvPr/>
          </p:nvSpPr>
          <p:spPr>
            <a:xfrm rot="3180040" flipH="1">
              <a:off x="6591306" y="5332126"/>
              <a:ext cx="383111" cy="204471"/>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8062" y="2205746"/>
            <a:ext cx="919066" cy="741912"/>
          </a:xfrm>
          <a:prstGeom prst="rect">
            <a:avLst/>
          </a:prstGeom>
        </p:spPr>
      </p:pic>
    </p:spTree>
    <p:extLst>
      <p:ext uri="{BB962C8B-B14F-4D97-AF65-F5344CB8AC3E}">
        <p14:creationId xmlns:p14="http://schemas.microsoft.com/office/powerpoint/2010/main" val="3963328610"/>
      </p:ext>
    </p:ext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609600"/>
            <a:ext cx="11702845" cy="1143000"/>
          </a:xfrm>
        </p:spPr>
        <p:txBody>
          <a:bodyPr/>
          <a:lstStyle/>
          <a:p>
            <a:r>
              <a:rPr lang="en-US" altLang="zh-TW" dirty="0"/>
              <a:t>Assuming the Next Asia Pacific Market County </a:t>
            </a:r>
            <a:endParaRPr lang="zh-TW" altLang="en-US" dirty="0"/>
          </a:p>
        </p:txBody>
      </p:sp>
      <p:sp>
        <p:nvSpPr>
          <p:cNvPr id="4" name="Content Placeholder 2"/>
          <p:cNvSpPr>
            <a:spLocks noGrp="1"/>
          </p:cNvSpPr>
          <p:nvPr>
            <p:ph idx="1"/>
          </p:nvPr>
        </p:nvSpPr>
        <p:spPr>
          <a:xfrm>
            <a:off x="914400" y="1981200"/>
            <a:ext cx="10363200" cy="1565787"/>
          </a:xfrm>
        </p:spPr>
        <p:txBody>
          <a:bodyPr>
            <a:normAutofit/>
          </a:bodyPr>
          <a:lstStyle/>
          <a:p>
            <a:pPr marL="0" indent="0" algn="ctr">
              <a:buNone/>
            </a:pPr>
            <a:r>
              <a:rPr lang="en-US" sz="3600" dirty="0">
                <a:solidFill>
                  <a:srgbClr val="FFFF00"/>
                </a:solidFill>
              </a:rPr>
              <a:t>Nearly 14% of population engaged to Direct Selling</a:t>
            </a:r>
          </a:p>
          <a:p>
            <a:pPr marL="0" indent="0" algn="ctr">
              <a:buNone/>
            </a:pPr>
            <a:r>
              <a:rPr lang="en-US" sz="3600" dirty="0">
                <a:solidFill>
                  <a:srgbClr val="FFFF00"/>
                </a:solidFill>
              </a:rPr>
              <a:t>Contributed 3% of Global Direct Selling Revenue</a:t>
            </a:r>
          </a:p>
          <a:p>
            <a:endParaRPr lang="en-US" dirty="0">
              <a:solidFill>
                <a:schemeClr val="bg1"/>
              </a:solidFill>
            </a:endParaRPr>
          </a:p>
          <a:p>
            <a:pPr marL="0" indent="0">
              <a:buNone/>
            </a:pPr>
            <a:endParaRPr lang="en-US" dirty="0"/>
          </a:p>
        </p:txBody>
      </p:sp>
      <p:sp>
        <p:nvSpPr>
          <p:cNvPr id="5" name="TextBox 4"/>
          <p:cNvSpPr txBox="1"/>
          <p:nvPr/>
        </p:nvSpPr>
        <p:spPr>
          <a:xfrm>
            <a:off x="3710721" y="4222753"/>
            <a:ext cx="4948085" cy="1200329"/>
          </a:xfrm>
          <a:prstGeom prst="rect">
            <a:avLst/>
          </a:prstGeom>
          <a:noFill/>
        </p:spPr>
        <p:txBody>
          <a:bodyPr wrap="square" rtlCol="0">
            <a:spAutoFit/>
          </a:bodyPr>
          <a:lstStyle/>
          <a:p>
            <a:pPr algn="ctr"/>
            <a:r>
              <a:rPr lang="en-US" sz="7200" b="1" dirty="0">
                <a:solidFill>
                  <a:srgbClr val="FFFFFF"/>
                </a:solidFill>
              </a:rPr>
              <a:t>Malaysia</a:t>
            </a:r>
          </a:p>
        </p:txBody>
      </p:sp>
      <p:pic>
        <p:nvPicPr>
          <p:cNvPr id="6" name="Picture 2" descr="C:\Users\noxw\Downloads\PPT\M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58" y="4498258"/>
            <a:ext cx="2714563" cy="1085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642" y="4074382"/>
            <a:ext cx="2667000" cy="1933575"/>
          </a:xfrm>
          <a:prstGeom prst="rect">
            <a:avLst/>
          </a:prstGeom>
        </p:spPr>
      </p:pic>
    </p:spTree>
    <p:extLst>
      <p:ext uri="{BB962C8B-B14F-4D97-AF65-F5344CB8AC3E}">
        <p14:creationId xmlns:p14="http://schemas.microsoft.com/office/powerpoint/2010/main" val="419093509"/>
      </p:ext>
    </p:extLst>
  </p:cSld>
  <p:clrMapOvr>
    <a:masterClrMapping/>
  </p:clrMapOvr>
  <p:transition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Am I ready to enter a new market country?</a:t>
            </a:r>
            <a:endParaRPr lang="zh-TW"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625" y="1932039"/>
            <a:ext cx="7492181" cy="3782961"/>
          </a:xfrm>
        </p:spPr>
      </p:pic>
    </p:spTree>
    <p:extLst>
      <p:ext uri="{BB962C8B-B14F-4D97-AF65-F5344CB8AC3E}">
        <p14:creationId xmlns:p14="http://schemas.microsoft.com/office/powerpoint/2010/main" val="1818062938"/>
      </p:ext>
    </p:extLst>
  </p:cSld>
  <p:clrMapOvr>
    <a:masterClrMapping/>
  </p:clrMapOvr>
  <p:transition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Enter a New Market Country Alone</a:t>
            </a:r>
            <a:endParaRPr lang="zh-TW" altLang="en-US" dirty="0"/>
          </a:p>
        </p:txBody>
      </p:sp>
      <p:sp>
        <p:nvSpPr>
          <p:cNvPr id="5" name="Content Placeholder 4"/>
          <p:cNvSpPr>
            <a:spLocks noGrp="1"/>
          </p:cNvSpPr>
          <p:nvPr>
            <p:ph idx="1"/>
          </p:nvPr>
        </p:nvSpPr>
        <p:spPr/>
        <p:txBody>
          <a:bodyPr/>
          <a:lstStyle/>
          <a:p>
            <a:r>
              <a:rPr lang="en-US" altLang="zh-TW" dirty="0">
                <a:solidFill>
                  <a:srgbClr val="FFFF00"/>
                </a:solidFill>
              </a:rPr>
              <a:t>Be a </a:t>
            </a:r>
            <a:r>
              <a:rPr lang="en-US" altLang="zh-TW" dirty="0" err="1">
                <a:solidFill>
                  <a:srgbClr val="FFFF00"/>
                </a:solidFill>
              </a:rPr>
              <a:t>gonow</a:t>
            </a:r>
            <a:r>
              <a:rPr lang="en-US" altLang="zh-TW" dirty="0">
                <a:solidFill>
                  <a:srgbClr val="FFFF00"/>
                </a:solidFill>
              </a:rPr>
              <a:t> UFO</a:t>
            </a:r>
          </a:p>
          <a:p>
            <a:r>
              <a:rPr lang="en-US" altLang="zh-TW" dirty="0">
                <a:solidFill>
                  <a:srgbClr val="FFFF00"/>
                </a:solidFill>
              </a:rPr>
              <a:t>Be an experienced UFO who can operate the </a:t>
            </a:r>
            <a:r>
              <a:rPr lang="en-US" altLang="zh-TW" dirty="0" err="1">
                <a:solidFill>
                  <a:srgbClr val="FFFF00"/>
                </a:solidFill>
              </a:rPr>
              <a:t>Unfranchise</a:t>
            </a:r>
            <a:r>
              <a:rPr lang="en-US" altLang="zh-TW" baseline="30000" dirty="0">
                <a:solidFill>
                  <a:srgbClr val="FFFF00"/>
                </a:solidFill>
              </a:rPr>
              <a:t>®</a:t>
            </a:r>
            <a:r>
              <a:rPr lang="en-US" altLang="zh-TW" dirty="0">
                <a:solidFill>
                  <a:srgbClr val="FFFF00"/>
                </a:solidFill>
              </a:rPr>
              <a:t> business independently</a:t>
            </a:r>
          </a:p>
          <a:p>
            <a:r>
              <a:rPr lang="en-US" altLang="zh-TW" dirty="0">
                <a:solidFill>
                  <a:srgbClr val="FFFF00"/>
                </a:solidFill>
              </a:rPr>
              <a:t>Work locally and think globally</a:t>
            </a:r>
            <a:endParaRPr lang="zh-TW" altLang="en-US" dirty="0">
              <a:solidFill>
                <a:srgbClr val="FFFF00"/>
              </a:solidFill>
            </a:endParaRPr>
          </a:p>
        </p:txBody>
      </p:sp>
    </p:spTree>
    <p:extLst>
      <p:ext uri="{BB962C8B-B14F-4D97-AF65-F5344CB8AC3E}">
        <p14:creationId xmlns:p14="http://schemas.microsoft.com/office/powerpoint/2010/main" val="2255569033"/>
      </p:ext>
    </p:extLst>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Enter a New Market Country As a Team</a:t>
            </a:r>
            <a:endParaRPr lang="zh-TW" altLang="en-US" dirty="0"/>
          </a:p>
        </p:txBody>
      </p:sp>
      <p:sp>
        <p:nvSpPr>
          <p:cNvPr id="3" name="Content Placeholder 2"/>
          <p:cNvSpPr>
            <a:spLocks noGrp="1"/>
          </p:cNvSpPr>
          <p:nvPr>
            <p:ph idx="1"/>
          </p:nvPr>
        </p:nvSpPr>
        <p:spPr/>
        <p:txBody>
          <a:bodyPr/>
          <a:lstStyle/>
          <a:p>
            <a:pPr lvl="0"/>
            <a:r>
              <a:rPr lang="en-US" altLang="zh-TW" dirty="0">
                <a:solidFill>
                  <a:srgbClr val="FFFF00"/>
                </a:solidFill>
              </a:rPr>
              <a:t>Be a team player</a:t>
            </a:r>
          </a:p>
          <a:p>
            <a:pPr lvl="0"/>
            <a:r>
              <a:rPr lang="en-US" altLang="zh-TW" dirty="0">
                <a:solidFill>
                  <a:srgbClr val="FFFF00"/>
                </a:solidFill>
              </a:rPr>
              <a:t>The leader of the team must be an experienced </a:t>
            </a:r>
            <a:r>
              <a:rPr lang="en-US" altLang="zh-TW" dirty="0" err="1">
                <a:solidFill>
                  <a:srgbClr val="FFFF00"/>
                </a:solidFill>
              </a:rPr>
              <a:t>gonow</a:t>
            </a:r>
            <a:r>
              <a:rPr lang="en-US" altLang="zh-TW" dirty="0">
                <a:solidFill>
                  <a:srgbClr val="FFFF00"/>
                </a:solidFill>
              </a:rPr>
              <a:t> UFO who at least completed one built-up BDC and is working toward completion of the second BDC </a:t>
            </a:r>
          </a:p>
          <a:p>
            <a:pPr marL="0" indent="0">
              <a:buNone/>
            </a:pPr>
            <a:endParaRPr lang="en-US" altLang="zh-TW" dirty="0"/>
          </a:p>
          <a:p>
            <a:endParaRPr lang="zh-TW" altLang="en-US" dirty="0"/>
          </a:p>
        </p:txBody>
      </p:sp>
    </p:spTree>
    <p:extLst>
      <p:ext uri="{BB962C8B-B14F-4D97-AF65-F5344CB8AC3E}">
        <p14:creationId xmlns:p14="http://schemas.microsoft.com/office/powerpoint/2010/main" val="1004611656"/>
      </p:ext>
    </p:extLst>
  </p:cSld>
  <p:clrMapOvr>
    <a:masterClrMapping/>
  </p:clrMapOvr>
  <p:transition advTm="5000"/>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7_Office Theme">
  <a:themeElements>
    <a:clrScheme name="CandyCon">
      <a:dk1>
        <a:srgbClr val="222A35"/>
      </a:dk1>
      <a:lt1>
        <a:srgbClr val="F2F2F2"/>
      </a:lt1>
      <a:dk2>
        <a:srgbClr val="ED4B3D"/>
      </a:dk2>
      <a:lt2>
        <a:srgbClr val="FC8F3D"/>
      </a:lt2>
      <a:accent1>
        <a:srgbClr val="FFB836"/>
      </a:accent1>
      <a:accent2>
        <a:srgbClr val="01B08C"/>
      </a:accent2>
      <a:accent3>
        <a:srgbClr val="17C1CB"/>
      </a:accent3>
      <a:accent4>
        <a:srgbClr val="3F9CD2"/>
      </a:accent4>
      <a:accent5>
        <a:srgbClr val="137CB8"/>
      </a:accent5>
      <a:accent6>
        <a:srgbClr val="6B50BE"/>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79400" dist="38100" dir="5400000" algn="t" rotWithShape="0">
            <a:prstClr val="black">
              <a:alpha val="22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7_Office Theme">
  <a:themeElements>
    <a:clrScheme name="CandyCon">
      <a:dk1>
        <a:srgbClr val="222A35"/>
      </a:dk1>
      <a:lt1>
        <a:srgbClr val="F2F2F2"/>
      </a:lt1>
      <a:dk2>
        <a:srgbClr val="ED4B3D"/>
      </a:dk2>
      <a:lt2>
        <a:srgbClr val="FC8F3D"/>
      </a:lt2>
      <a:accent1>
        <a:srgbClr val="FFB836"/>
      </a:accent1>
      <a:accent2>
        <a:srgbClr val="01B08C"/>
      </a:accent2>
      <a:accent3>
        <a:srgbClr val="17C1CB"/>
      </a:accent3>
      <a:accent4>
        <a:srgbClr val="3F9CD2"/>
      </a:accent4>
      <a:accent5>
        <a:srgbClr val="137CB8"/>
      </a:accent5>
      <a:accent6>
        <a:srgbClr val="6B50BE"/>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279400" dist="38100" dir="5400000" algn="t" rotWithShape="0">
            <a:prstClr val="black">
              <a:alpha val="22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8.xml><?xml version="1.0" encoding="utf-8"?>
<a:theme xmlns:a="http://schemas.openxmlformats.org/drawingml/2006/main" name="1_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Widescreen</PresentationFormat>
  <Paragraphs>158</Paragraphs>
  <Slides>29</Slides>
  <Notes>2</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50" baseType="lpstr">
      <vt:lpstr>Lato Black</vt:lpstr>
      <vt:lpstr>MS PGothic</vt:lpstr>
      <vt:lpstr>MS PGothic</vt:lpstr>
      <vt:lpstr>Open Sans</vt:lpstr>
      <vt:lpstr>新細明體</vt:lpstr>
      <vt:lpstr>Raleway</vt:lpstr>
      <vt:lpstr>Roboto Light</vt:lpstr>
      <vt:lpstr>Arial</vt:lpstr>
      <vt:lpstr>Calibri</vt:lpstr>
      <vt:lpstr>Calibri Light</vt:lpstr>
      <vt:lpstr>Times New Roman</vt:lpstr>
      <vt:lpstr>Trebuchet MS</vt:lpstr>
      <vt:lpstr>預設簡報設計</vt:lpstr>
      <vt:lpstr>67_Office Theme</vt:lpstr>
      <vt:lpstr>47_Office Theme</vt:lpstr>
      <vt:lpstr>18_Office Theme</vt:lpstr>
      <vt:lpstr>1_Office Theme</vt:lpstr>
      <vt:lpstr>17_Office Theme</vt:lpstr>
      <vt:lpstr>2_Office Theme</vt:lpstr>
      <vt:lpstr>1_預設簡報設計</vt:lpstr>
      <vt:lpstr>Bitmap Image</vt:lpstr>
      <vt:lpstr>New Market Entry Strategies</vt:lpstr>
      <vt:lpstr>Asia Pacific New Countries in the Pipeline</vt:lpstr>
      <vt:lpstr>Why should I consider entering a new market in Asia Pacific Region?</vt:lpstr>
      <vt:lpstr>Asia Pacific Unification</vt:lpstr>
      <vt:lpstr>Asia Pacific Unification  One Asia Pacific Commission Plan</vt:lpstr>
      <vt:lpstr>Assuming the Next Asia Pacific Market County </vt:lpstr>
      <vt:lpstr>Am I ready to enter a new market country?</vt:lpstr>
      <vt:lpstr>Enter a New Market Country Alone</vt:lpstr>
      <vt:lpstr>Enter a New Market Country As a Team</vt:lpstr>
      <vt:lpstr>Before a New Market Country Opens</vt:lpstr>
      <vt:lpstr>Before a New Market Country Opens</vt:lpstr>
      <vt:lpstr>Before a New Market Country Opens</vt:lpstr>
      <vt:lpstr>New Market Entry Strategies</vt:lpstr>
      <vt:lpstr>Remote Prospecting/Invitation</vt:lpstr>
      <vt:lpstr>PowerPoint Presentation</vt:lpstr>
      <vt:lpstr>PowerPoint Presentation</vt:lpstr>
      <vt:lpstr>PowerPoint Presentation</vt:lpstr>
      <vt:lpstr>PowerPoint Presentation</vt:lpstr>
      <vt:lpstr>Combinations</vt:lpstr>
      <vt:lpstr>PowerPoint Presentation</vt:lpstr>
      <vt:lpstr>PowerPoint Presentation</vt:lpstr>
      <vt:lpstr>PowerPoint Presentation</vt:lpstr>
      <vt:lpstr>PowerPoint Presentation</vt:lpstr>
      <vt:lpstr>Common Leg Placement</vt:lpstr>
      <vt:lpstr>PowerPoint Presentation</vt:lpstr>
      <vt:lpstr>PowerPoint Presentation</vt:lpstr>
      <vt:lpstr>2017 ma World Conference at Miami, FL (Feb. 9-11, 2017)</vt:lpstr>
      <vt:lpstr>Rewards for Entering New Market Countries</vt:lpstr>
      <vt:lpstr>Rewards for Entering New Market Countries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Market Entry Strategies</dc:title>
  <dc:creator>Vivian Gan</dc:creator>
  <cp:lastModifiedBy>Vivian Gan</cp:lastModifiedBy>
  <cp:revision>1</cp:revision>
  <dcterms:created xsi:type="dcterms:W3CDTF">2016-10-31T12:35:12Z</dcterms:created>
  <dcterms:modified xsi:type="dcterms:W3CDTF">2016-10-31T12:35:18Z</dcterms:modified>
</cp:coreProperties>
</file>